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7" r:id="rId3"/>
    <p:sldId id="298" r:id="rId4"/>
    <p:sldId id="299" r:id="rId5"/>
    <p:sldId id="300" r:id="rId6"/>
    <p:sldId id="301" r:id="rId7"/>
    <p:sldId id="258" r:id="rId8"/>
    <p:sldId id="288" r:id="rId9"/>
    <p:sldId id="289" r:id="rId10"/>
    <p:sldId id="291" r:id="rId11"/>
    <p:sldId id="290" r:id="rId12"/>
    <p:sldId id="264" r:id="rId13"/>
    <p:sldId id="292" r:id="rId14"/>
    <p:sldId id="259" r:id="rId15"/>
    <p:sldId id="279" r:id="rId16"/>
    <p:sldId id="293" r:id="rId17"/>
    <p:sldId id="294" r:id="rId18"/>
    <p:sldId id="295" r:id="rId19"/>
    <p:sldId id="296" r:id="rId20"/>
    <p:sldId id="278" r:id="rId21"/>
    <p:sldId id="260" r:id="rId22"/>
    <p:sldId id="272"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B7C29BC-9C91-4781-BDAF-217F5BF81592}">
          <p14:sldIdLst>
            <p14:sldId id="256"/>
            <p14:sldId id="297"/>
            <p14:sldId id="298"/>
            <p14:sldId id="299"/>
            <p14:sldId id="300"/>
            <p14:sldId id="301"/>
            <p14:sldId id="258"/>
            <p14:sldId id="288"/>
            <p14:sldId id="289"/>
            <p14:sldId id="291"/>
            <p14:sldId id="290"/>
            <p14:sldId id="264"/>
            <p14:sldId id="292"/>
            <p14:sldId id="259"/>
            <p14:sldId id="279"/>
            <p14:sldId id="293"/>
            <p14:sldId id="294"/>
            <p14:sldId id="295"/>
            <p14:sldId id="296"/>
            <p14:sldId id="278"/>
            <p14:sldId id="260"/>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187"/>
    <a:srgbClr val="62B6A2"/>
    <a:srgbClr val="E2E2E2"/>
    <a:srgbClr val="FCF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108" d="100"/>
          <a:sy n="108" d="100"/>
        </p:scale>
        <p:origin x="17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29974-EBA1-45D8-BB57-11431266A690}" type="datetimeFigureOut">
              <a:rPr lang="zh-TW" altLang="en-US" smtClean="0"/>
              <a:t>2021/9/14</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2697-5BBC-45E6-96E7-A56E01961137}" type="slidenum">
              <a:rPr lang="zh-TW" altLang="en-US" smtClean="0"/>
              <a:t>‹#›</a:t>
            </a:fld>
            <a:endParaRPr lang="zh-TW" altLang="en-US"/>
          </a:p>
        </p:txBody>
      </p:sp>
    </p:spTree>
    <p:extLst>
      <p:ext uri="{BB962C8B-B14F-4D97-AF65-F5344CB8AC3E}">
        <p14:creationId xmlns:p14="http://schemas.microsoft.com/office/powerpoint/2010/main" val="330788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Clark &amp; Feng(2017). Age differences in the takeover of vehicle control and engagement in non-driving-related activities in simulated driving with conditional automation. </a:t>
            </a:r>
            <a:r>
              <a:rPr lang="en-US" altLang="zh-TW" sz="1200" b="0" i="1" kern="1200" dirty="0">
                <a:solidFill>
                  <a:schemeClr val="tx1"/>
                </a:solidFill>
                <a:effectLst/>
                <a:latin typeface="+mn-lt"/>
                <a:ea typeface="+mn-ea"/>
                <a:cs typeface="+mn-cs"/>
              </a:rPr>
              <a:t>Accident Analysis &amp; Prevention</a:t>
            </a:r>
            <a:r>
              <a:rPr lang="en-US" altLang="zh-TW" sz="1200" b="0" i="0" kern="1200" dirty="0">
                <a:solidFill>
                  <a:schemeClr val="tx1"/>
                </a:solidFill>
                <a:effectLst/>
                <a:latin typeface="+mn-lt"/>
                <a:ea typeface="+mn-ea"/>
                <a:cs typeface="+mn-cs"/>
              </a:rPr>
              <a:t>, </a:t>
            </a:r>
            <a:r>
              <a:rPr lang="en-US" altLang="zh-TW" sz="1200" b="0" i="1" kern="1200" dirty="0">
                <a:solidFill>
                  <a:schemeClr val="tx1"/>
                </a:solidFill>
                <a:effectLst/>
                <a:latin typeface="+mn-lt"/>
                <a:ea typeface="+mn-ea"/>
                <a:cs typeface="+mn-cs"/>
              </a:rPr>
              <a:t>106</a:t>
            </a:r>
            <a:r>
              <a:rPr lang="en-US" altLang="zh-TW" sz="1200" b="0" i="0" kern="1200" dirty="0">
                <a:solidFill>
                  <a:schemeClr val="tx1"/>
                </a:solidFill>
                <a:effectLst/>
                <a:latin typeface="+mn-lt"/>
                <a:ea typeface="+mn-ea"/>
                <a:cs typeface="+mn-cs"/>
              </a:rPr>
              <a:t>, 468-479.</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a:t>
            </a:fld>
            <a:endParaRPr lang="zh-TW" altLang="en-US"/>
          </a:p>
        </p:txBody>
      </p:sp>
    </p:spTree>
    <p:extLst>
      <p:ext uri="{BB962C8B-B14F-4D97-AF65-F5344CB8AC3E}">
        <p14:creationId xmlns:p14="http://schemas.microsoft.com/office/powerpoint/2010/main" val="428877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在接管區收集的基於車輛控制的駕駛數據的性能。指示車輛控制性能的數據包括速度、橫向車道位置、制動輸入、油門輸入、方向盤角度和通知響應時間。這些措施的選擇是基於它們在先前研究中的使用（例如，</a:t>
            </a:r>
            <a:r>
              <a:rPr lang="en-US" altLang="zh-TW" sz="1200" dirty="0" err="1"/>
              <a:t>Merat</a:t>
            </a:r>
            <a:r>
              <a:rPr lang="en-US" altLang="zh-TW" sz="1200" dirty="0"/>
              <a:t> </a:t>
            </a:r>
            <a:r>
              <a:rPr lang="zh-TW" altLang="en-US" sz="1200" dirty="0"/>
              <a:t>等人，</a:t>
            </a:r>
            <a:r>
              <a:rPr lang="en-US" altLang="zh-TW" sz="1200" dirty="0"/>
              <a:t>2014 </a:t>
            </a:r>
            <a:r>
              <a:rPr lang="zh-TW" altLang="en-US" sz="1200" dirty="0"/>
              <a:t>年）以及被確定為與評估駕駛表現相關（</a:t>
            </a:r>
            <a:r>
              <a:rPr lang="en-US" altLang="zh-TW" sz="1200" dirty="0"/>
              <a:t>SAE International</a:t>
            </a:r>
            <a:r>
              <a:rPr lang="zh-TW" altLang="en-US" sz="1200" dirty="0"/>
              <a:t>，</a:t>
            </a:r>
            <a:r>
              <a:rPr lang="en-US" altLang="zh-TW" sz="1200" dirty="0"/>
              <a:t>2015 </a:t>
            </a:r>
            <a:r>
              <a:rPr lang="zh-TW" altLang="en-US" sz="1200" dirty="0"/>
              <a:t>年）基於駕駛模擬器記錄的數據分析速度、橫向車道位置、制動輸入、油門輸入和方向盤角度</a:t>
            </a:r>
            <a:r>
              <a:rPr lang="en-US" altLang="zh-TW" sz="1200" dirty="0"/>
              <a:t>. </a:t>
            </a:r>
          </a:p>
          <a:p>
            <a:r>
              <a:rPr lang="zh-TW" altLang="en-US" sz="1200" dirty="0"/>
              <a:t>通知響應時間被定義為從呈現聽覺接管通知到駕駛員第一個相關動作（即手回到方向盤或腳回到踏板，以先到者為準）</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15</a:t>
            </a:fld>
            <a:endParaRPr lang="zh-TW" altLang="en-US"/>
          </a:p>
        </p:txBody>
      </p:sp>
    </p:spTree>
    <p:extLst>
      <p:ext uri="{BB962C8B-B14F-4D97-AF65-F5344CB8AC3E}">
        <p14:creationId xmlns:p14="http://schemas.microsoft.com/office/powerpoint/2010/main" val="117969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根據車輛在道路上的物理位置分析駕駛員的車道位置。然後推導出標準偏差以確定駕駛員在道路上保持其位置的一致性。</a:t>
            </a:r>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16</a:t>
            </a:fld>
            <a:endParaRPr lang="zh-TW" altLang="en-US"/>
          </a:p>
        </p:txBody>
      </p:sp>
    </p:spTree>
    <p:extLst>
      <p:ext uri="{BB962C8B-B14F-4D97-AF65-F5344CB8AC3E}">
        <p14:creationId xmlns:p14="http://schemas.microsoft.com/office/powerpoint/2010/main" val="4772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也就是說在自動駕駛與手動駕駛間的轉換，值得研究</a:t>
            </a:r>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2</a:t>
            </a:fld>
            <a:endParaRPr lang="zh-TW" altLang="en-US"/>
          </a:p>
        </p:txBody>
      </p:sp>
    </p:spTree>
    <p:extLst>
      <p:ext uri="{BB962C8B-B14F-4D97-AF65-F5344CB8AC3E}">
        <p14:creationId xmlns:p14="http://schemas.microsoft.com/office/powerpoint/2010/main" val="16774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有條件自動駕駛的情況下，當駕駛員預計接管會比預定時間早得多時，該通知可能會被視為誤報。這可能會阻止驅動程序有效地使用通知。確定既不太早也不太晚的適當通知時間對於確保駕駛員正確使用即將到來的接管的通知至關重要。</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4</a:t>
            </a:fld>
            <a:endParaRPr lang="zh-TW" altLang="en-US"/>
          </a:p>
        </p:txBody>
      </p:sp>
    </p:spTree>
    <p:extLst>
      <p:ext uri="{BB962C8B-B14F-4D97-AF65-F5344CB8AC3E}">
        <p14:creationId xmlns:p14="http://schemas.microsoft.com/office/powerpoint/2010/main" val="83090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年輕的參與者是從北卡羅來納州立大學的本科心理學入門課程中招募的，並獲得課程學分作為補償。老年參與者來自當地社區，包括羅利的 </a:t>
            </a:r>
            <a:r>
              <a:rPr lang="en-US" altLang="zh-TW" sz="1200" dirty="0"/>
              <a:t>Kiwanis </a:t>
            </a:r>
            <a:r>
              <a:rPr lang="zh-TW" altLang="en-US" sz="1200" dirty="0"/>
              <a:t>俱樂部（一個志願者組織）和北卡羅來納州立大學老年研究參與者群體。</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7</a:t>
            </a:fld>
            <a:endParaRPr lang="zh-TW" altLang="en-US"/>
          </a:p>
        </p:txBody>
      </p:sp>
    </p:spTree>
    <p:extLst>
      <p:ext uri="{BB962C8B-B14F-4D97-AF65-F5344CB8AC3E}">
        <p14:creationId xmlns:p14="http://schemas.microsoft.com/office/powerpoint/2010/main" val="276925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農村地區的四車道高速公路</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9</a:t>
            </a:fld>
            <a:endParaRPr lang="zh-TW" altLang="en-US"/>
          </a:p>
        </p:txBody>
      </p:sp>
    </p:spTree>
    <p:extLst>
      <p:ext uri="{BB962C8B-B14F-4D97-AF65-F5344CB8AC3E}">
        <p14:creationId xmlns:p14="http://schemas.microsoft.com/office/powerpoint/2010/main" val="97190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為了確保對聽覺通知的感知和理解，參與者在實驗前的介紹和練習期間多次聽到通知聲音。所有參與者都自我報告能夠清楚地聽到聲音並理解它們的含義。</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10</a:t>
            </a:fld>
            <a:endParaRPr lang="zh-TW" altLang="en-US"/>
          </a:p>
        </p:txBody>
      </p:sp>
    </p:spTree>
    <p:extLst>
      <p:ext uri="{BB962C8B-B14F-4D97-AF65-F5344CB8AC3E}">
        <p14:creationId xmlns:p14="http://schemas.microsoft.com/office/powerpoint/2010/main" val="62008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為了確保對聽覺通知的感知和理解，參與者在實驗前的介紹和練習期間多次聽到通知聲音。所有參與者都自我報告能夠清楚地聽到聲音並理解它們的含義。</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11</a:t>
            </a:fld>
            <a:endParaRPr lang="zh-TW" altLang="en-US"/>
          </a:p>
        </p:txBody>
      </p:sp>
    </p:spTree>
    <p:extLst>
      <p:ext uri="{BB962C8B-B14F-4D97-AF65-F5344CB8AC3E}">
        <p14:creationId xmlns:p14="http://schemas.microsoft.com/office/powerpoint/2010/main" val="191017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我們對年輕和年長的司機群體進行了中位數劃分</a:t>
            </a:r>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13</a:t>
            </a:fld>
            <a:endParaRPr lang="zh-TW" altLang="en-US"/>
          </a:p>
        </p:txBody>
      </p:sp>
    </p:spTree>
    <p:extLst>
      <p:ext uri="{BB962C8B-B14F-4D97-AF65-F5344CB8AC3E}">
        <p14:creationId xmlns:p14="http://schemas.microsoft.com/office/powerpoint/2010/main" val="160358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年輕司機使用電子設備的次數更多，</a:t>
            </a:r>
            <a:r>
              <a:rPr lang="en-US" altLang="zh-TW" sz="1200" b="0" i="0" kern="1200" dirty="0">
                <a:solidFill>
                  <a:schemeClr val="tx1"/>
                </a:solidFill>
                <a:effectLst/>
                <a:latin typeface="+mn-lt"/>
                <a:ea typeface="+mn-ea"/>
                <a:cs typeface="+mn-cs"/>
              </a:rPr>
              <a:t>F(1,31)  =  79.96</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  &lt;  0.001</a:t>
            </a:r>
            <a:r>
              <a:rPr lang="zh-TW" altLang="en-US" sz="1200" b="0" i="0" kern="1200" dirty="0">
                <a:solidFill>
                  <a:schemeClr val="tx1"/>
                </a:solidFill>
                <a:effectLst/>
                <a:latin typeface="+mn-lt"/>
                <a:ea typeface="+mn-ea"/>
                <a:cs typeface="+mn-cs"/>
              </a:rPr>
              <a:t>，每次使用電子設備的持續時間更長，</a:t>
            </a:r>
            <a:r>
              <a:rPr lang="en-US" altLang="zh-TW" sz="1200" b="0" i="0" kern="1200" dirty="0">
                <a:solidFill>
                  <a:schemeClr val="tx1"/>
                </a:solidFill>
                <a:effectLst/>
                <a:latin typeface="+mn-lt"/>
                <a:ea typeface="+mn-ea"/>
                <a:cs typeface="+mn-cs"/>
              </a:rPr>
              <a:t>F(1,31)  =  19.94</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  &lt;  0.001</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7EE2697-5BBC-45E6-96E7-A56E01961137}" type="slidenum">
              <a:rPr lang="zh-TW" altLang="en-US" smtClean="0"/>
              <a:t>14</a:t>
            </a:fld>
            <a:endParaRPr lang="zh-TW" altLang="en-US"/>
          </a:p>
        </p:txBody>
      </p:sp>
    </p:spTree>
    <p:extLst>
      <p:ext uri="{BB962C8B-B14F-4D97-AF65-F5344CB8AC3E}">
        <p14:creationId xmlns:p14="http://schemas.microsoft.com/office/powerpoint/2010/main" val="341024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3749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124569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189164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bg1"/>
          </a:solidFill>
        </p:spPr>
        <p:txBody>
          <a:bodyPr/>
          <a:lstStyle>
            <a:lvl1pPr algn="l">
              <a:defRPr b="1"/>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75508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18367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18160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55772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52361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02163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65626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DF2728E-1C67-493E-916E-86CF120C99E2}" type="datetimeFigureOut">
              <a:rPr lang="zh-TW" altLang="en-US" smtClean="0"/>
              <a:t>2021/9/14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354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ADF2728E-1C67-493E-916E-86CF120C99E2}" type="datetimeFigureOut">
              <a:rPr lang="zh-TW" altLang="en-US" smtClean="0"/>
              <a:pPr/>
              <a:t>2021/9/14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DCC303F9-8916-4D8D-9718-309EC05065BE}" type="slidenum">
              <a:rPr lang="zh-TW" altLang="en-US" smtClean="0"/>
              <a:pPr/>
              <a:t>‹#›</a:t>
            </a:fld>
            <a:endParaRPr lang="zh-TW" altLang="en-US"/>
          </a:p>
        </p:txBody>
      </p:sp>
    </p:spTree>
    <p:extLst>
      <p:ext uri="{BB962C8B-B14F-4D97-AF65-F5344CB8AC3E}">
        <p14:creationId xmlns:p14="http://schemas.microsoft.com/office/powerpoint/2010/main" val="394744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06413" y="4628728"/>
            <a:ext cx="10156826" cy="1608584"/>
          </a:xfrm>
          <a:ln w="57150"/>
        </p:spPr>
        <p:style>
          <a:lnRef idx="2">
            <a:schemeClr val="accent2"/>
          </a:lnRef>
          <a:fillRef idx="1">
            <a:schemeClr val="lt1"/>
          </a:fillRef>
          <a:effectRef idx="0">
            <a:schemeClr val="accent2"/>
          </a:effectRef>
          <a:fontRef idx="minor">
            <a:schemeClr val="dk1"/>
          </a:fontRef>
        </p:style>
        <p:txBody>
          <a:bodyPr>
            <a:noAutofit/>
          </a:bodyPr>
          <a:lstStyle/>
          <a:p>
            <a:r>
              <a:rPr lang="zh-TW" altLang="en-US" sz="2000" b="1" dirty="0">
                <a:latin typeface="微軟正黑體" panose="020B0604030504040204" pitchFamily="34" charset="-120"/>
                <a:ea typeface="微軟正黑體" panose="020B0604030504040204" pitchFamily="34" charset="-120"/>
              </a:rPr>
              <a:t>作者：</a:t>
            </a:r>
            <a:r>
              <a:rPr lang="en-US" altLang="zh-TW" sz="2000" b="1" dirty="0">
                <a:latin typeface="微軟正黑體" panose="020B0604030504040204" pitchFamily="34" charset="-120"/>
                <a:ea typeface="微軟正黑體" panose="020B0604030504040204" pitchFamily="34" charset="-120"/>
              </a:rPr>
              <a:t>Clark &amp; Feng(2017)</a:t>
            </a:r>
          </a:p>
          <a:p>
            <a:r>
              <a:rPr lang="zh-TW" altLang="en-US" sz="2000" b="1" dirty="0">
                <a:latin typeface="微軟正黑體" panose="020B0604030504040204" pitchFamily="34" charset="-120"/>
                <a:ea typeface="微軟正黑體" panose="020B0604030504040204" pitchFamily="34" charset="-120"/>
              </a:rPr>
              <a:t>期刊：</a:t>
            </a:r>
            <a:r>
              <a:rPr lang="en-US" altLang="zh-TW" sz="2000" b="1" dirty="0">
                <a:latin typeface="微軟正黑體" panose="020B0604030504040204" pitchFamily="34" charset="-120"/>
                <a:ea typeface="微軟正黑體" panose="020B0604030504040204" pitchFamily="34" charset="-120"/>
              </a:rPr>
              <a:t>Accident Analysis &amp; Prevention, 106, 468-479.</a:t>
            </a:r>
          </a:p>
          <a:p>
            <a:r>
              <a:rPr lang="zh-TW" altLang="en-US" sz="2000" b="1" dirty="0">
                <a:latin typeface="微軟正黑體" panose="020B0604030504040204" pitchFamily="34" charset="-120"/>
                <a:ea typeface="微軟正黑體" panose="020B0604030504040204" pitchFamily="34" charset="-120"/>
              </a:rPr>
              <a:t>學生：林俊佑</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指導教授：柳永青</a:t>
            </a:r>
            <a:endParaRPr lang="en-US" altLang="zh-TW" sz="20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20E2439-E9E8-4DAF-8913-BEE69C3AB06A}"/>
              </a:ext>
            </a:extLst>
          </p:cNvPr>
          <p:cNvSpPr/>
          <p:nvPr/>
        </p:nvSpPr>
        <p:spPr>
          <a:xfrm>
            <a:off x="1043608" y="548680"/>
            <a:ext cx="705678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Age differences in the takeover of vehicle control and engagement in non-driving-related activities in simulated driving with conditional automation</a:t>
            </a:r>
          </a:p>
          <a:p>
            <a:pPr algn="ctr"/>
            <a:r>
              <a:rPr lang="zh-TW" altLang="en-US" sz="2800" dirty="0">
                <a:solidFill>
                  <a:schemeClr val="tx1"/>
                </a:solidFill>
                <a:latin typeface="微軟正黑體" panose="020B0604030504040204" pitchFamily="34" charset="-120"/>
                <a:ea typeface="微軟正黑體" panose="020B0604030504040204" pitchFamily="34" charset="-120"/>
              </a:rPr>
              <a:t>在有條件自動化的模擬駕駛中接管車輛控制和參與非駕駛相關活動的年齡差異</a:t>
            </a:r>
          </a:p>
        </p:txBody>
      </p:sp>
    </p:spTree>
    <p:extLst>
      <p:ext uri="{BB962C8B-B14F-4D97-AF65-F5344CB8AC3E}">
        <p14:creationId xmlns:p14="http://schemas.microsoft.com/office/powerpoint/2010/main" val="332815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a:t>Method-</a:t>
            </a:r>
            <a:r>
              <a:rPr lang="zh-TW" altLang="en-US" sz="3600" dirty="0"/>
              <a:t>駕駛場景</a:t>
            </a:r>
          </a:p>
        </p:txBody>
      </p:sp>
      <p:sp>
        <p:nvSpPr>
          <p:cNvPr id="3" name="內容版面配置區 2"/>
          <p:cNvSpPr>
            <a:spLocks noGrp="1"/>
          </p:cNvSpPr>
          <p:nvPr>
            <p:ph idx="1"/>
          </p:nvPr>
        </p:nvSpPr>
        <p:spPr/>
        <p:txBody>
          <a:bodyPr>
            <a:normAutofit fontScale="92500" lnSpcReduction="10000"/>
          </a:bodyPr>
          <a:lstStyle/>
          <a:p>
            <a:pPr>
              <a:lnSpc>
                <a:spcPct val="125000"/>
              </a:lnSpc>
            </a:pPr>
            <a:r>
              <a:rPr lang="zh-TW" altLang="en-US" sz="2400" dirty="0"/>
              <a:t>通知參與者即將發生的控制轉換，使用了兩個聽覺通知。即將從車輛控制權轉移到駕駛員的聽覺通知由兩聲蜂鳴聲組成，先是 </a:t>
            </a:r>
            <a:r>
              <a:rPr lang="en-US" altLang="zh-TW" sz="2400" dirty="0"/>
              <a:t>350  Hz</a:t>
            </a:r>
            <a:r>
              <a:rPr lang="zh-TW" altLang="en-US" sz="2400" dirty="0"/>
              <a:t>，然後是 </a:t>
            </a:r>
            <a:r>
              <a:rPr lang="en-US" altLang="zh-TW" sz="2400" dirty="0"/>
              <a:t>400  Hz</a:t>
            </a:r>
            <a:r>
              <a:rPr lang="zh-TW" altLang="en-US" sz="2400" dirty="0"/>
              <a:t>。</a:t>
            </a:r>
            <a:endParaRPr lang="en-US" altLang="zh-TW" sz="2400" dirty="0"/>
          </a:p>
          <a:p>
            <a:pPr>
              <a:lnSpc>
                <a:spcPct val="125000"/>
              </a:lnSpc>
            </a:pPr>
            <a:r>
              <a:rPr lang="zh-TW" altLang="en-US" sz="2400" dirty="0"/>
              <a:t>在通知間隔期間，</a:t>
            </a:r>
            <a:r>
              <a:rPr lang="zh-TW" altLang="en-US" sz="2400" b="1" dirty="0"/>
              <a:t>車輛保持在自動模式</a:t>
            </a:r>
            <a:r>
              <a:rPr lang="zh-TW" altLang="en-US" sz="2400" dirty="0"/>
              <a:t>，</a:t>
            </a:r>
            <a:r>
              <a:rPr lang="zh-TW" altLang="en-US" sz="2400" b="1" dirty="0">
                <a:solidFill>
                  <a:schemeClr val="tx2"/>
                </a:solidFill>
              </a:rPr>
              <a:t>直到強制返回控制發生</a:t>
            </a:r>
            <a:r>
              <a:rPr lang="zh-TW" altLang="en-US" sz="2400" dirty="0"/>
              <a:t>（圖</a:t>
            </a:r>
            <a:r>
              <a:rPr lang="en-US" altLang="zh-TW" sz="2400" dirty="0"/>
              <a:t>2b</a:t>
            </a:r>
            <a:r>
              <a:rPr lang="zh-TW" altLang="en-US" sz="2400" dirty="0"/>
              <a:t>）。此期間車速保持不變，一旦車輛控制權恢復，車輛動態就完全由駕駛員控制</a:t>
            </a:r>
            <a:endParaRPr lang="en-US" altLang="zh-TW" sz="2400" dirty="0"/>
          </a:p>
          <a:p>
            <a:pPr>
              <a:lnSpc>
                <a:spcPct val="125000"/>
              </a:lnSpc>
            </a:pPr>
            <a:r>
              <a:rPr lang="zh-TW" altLang="en-US" sz="2400" dirty="0"/>
              <a:t>將車輛控制權交還給駕駛員後， 距離施工區還有 </a:t>
            </a:r>
            <a:r>
              <a:rPr lang="en-US" altLang="zh-TW" sz="2400" dirty="0"/>
              <a:t>0.12</a:t>
            </a:r>
            <a:r>
              <a:rPr lang="zh-TW" altLang="en-US" sz="2400" dirty="0"/>
              <a:t>公里。</a:t>
            </a:r>
            <a:endParaRPr lang="en-US" altLang="zh-TW" sz="2400" dirty="0"/>
          </a:p>
          <a:p>
            <a:pPr>
              <a:lnSpc>
                <a:spcPct val="125000"/>
              </a:lnSpc>
            </a:pPr>
            <a:r>
              <a:rPr lang="zh-TW" altLang="en-US" sz="2400" dirty="0"/>
              <a:t>此段駕駛（即從車輛控制返回點到施工區開始）被定義為</a:t>
            </a:r>
            <a:r>
              <a:rPr lang="zh-TW" altLang="en-US" sz="2400" b="1" dirty="0"/>
              <a:t>接管區</a:t>
            </a:r>
            <a:r>
              <a:rPr lang="zh-TW" altLang="en-US" sz="2400" dirty="0"/>
              <a:t>。我們對駕駛員接管性能的分析，包括速度、車道位置、剎車和油門輸入以及方向盤角度，都是基於接管區域中記錄的模擬數據。</a:t>
            </a:r>
            <a:endParaRPr lang="en-US" altLang="zh-TW" sz="2400" dirty="0"/>
          </a:p>
        </p:txBody>
      </p:sp>
    </p:spTree>
    <p:extLst>
      <p:ext uri="{BB962C8B-B14F-4D97-AF65-F5344CB8AC3E}">
        <p14:creationId xmlns:p14="http://schemas.microsoft.com/office/powerpoint/2010/main" val="389512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a:t>Method-</a:t>
            </a:r>
            <a:r>
              <a:rPr lang="zh-TW" altLang="en-US" sz="3600" dirty="0"/>
              <a:t>駕駛場景</a:t>
            </a:r>
          </a:p>
        </p:txBody>
      </p:sp>
      <p:sp>
        <p:nvSpPr>
          <p:cNvPr id="3" name="內容版面配置區 2"/>
          <p:cNvSpPr>
            <a:spLocks noGrp="1"/>
          </p:cNvSpPr>
          <p:nvPr>
            <p:ph idx="1"/>
          </p:nvPr>
        </p:nvSpPr>
        <p:spPr/>
        <p:txBody>
          <a:bodyPr>
            <a:normAutofit/>
          </a:bodyPr>
          <a:lstStyle/>
          <a:p>
            <a:pPr>
              <a:lnSpc>
                <a:spcPct val="125000"/>
              </a:lnSpc>
            </a:pPr>
            <a:r>
              <a:rPr lang="zh-TW" altLang="en-US" sz="2400" dirty="0"/>
              <a:t>場景為農村地區的四車道高速公路。</a:t>
            </a:r>
            <a:endParaRPr lang="en-US" altLang="zh-TW" sz="2400" dirty="0"/>
          </a:p>
          <a:p>
            <a:pPr>
              <a:lnSpc>
                <a:spcPct val="125000"/>
              </a:lnSpc>
            </a:pPr>
            <a:r>
              <a:rPr lang="zh-TW" altLang="en-US" sz="2400" dirty="0"/>
              <a:t>除了手動區域的外觀外，三個駕駛課程完全相同。</a:t>
            </a:r>
            <a:endParaRPr lang="en-US" altLang="zh-TW" sz="2400" dirty="0"/>
          </a:p>
          <a:p>
            <a:pPr>
              <a:lnSpc>
                <a:spcPct val="125000"/>
              </a:lnSpc>
            </a:pPr>
            <a:r>
              <a:rPr lang="zh-TW" altLang="en-US" sz="2400" dirty="0"/>
              <a:t>皆有對向來車，營造更真實的駕駛環境。</a:t>
            </a:r>
            <a:endParaRPr lang="en-US" altLang="zh-TW" sz="2400" dirty="0"/>
          </a:p>
          <a:p>
            <a:pPr>
              <a:lnSpc>
                <a:spcPct val="125000"/>
              </a:lnSpc>
            </a:pPr>
            <a:r>
              <a:rPr lang="zh-TW" altLang="en-US" sz="2400" dirty="0"/>
              <a:t>在自動駕駛部分，電腦控制車輛的速度和車道位置。根據定義，僅這兩個特徵就代表了 </a:t>
            </a:r>
            <a:r>
              <a:rPr lang="en-US" altLang="zh-TW" sz="2400" dirty="0"/>
              <a:t>2 </a:t>
            </a:r>
            <a:r>
              <a:rPr lang="zh-TW" altLang="en-US" sz="2400" dirty="0"/>
              <a:t>級自動化（部分自動化，即，車輛中至少有兩個主要控制功能是自動化的）。</a:t>
            </a:r>
            <a:endParaRPr lang="en-US" altLang="zh-TW" sz="2400" dirty="0"/>
          </a:p>
        </p:txBody>
      </p:sp>
    </p:spTree>
    <p:extLst>
      <p:ext uri="{BB962C8B-B14F-4D97-AF65-F5344CB8AC3E}">
        <p14:creationId xmlns:p14="http://schemas.microsoft.com/office/powerpoint/2010/main" val="164273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zh-TW" sz="4000" dirty="0"/>
              <a:t>Method-</a:t>
            </a:r>
            <a:r>
              <a:rPr lang="zh-TW" altLang="en-US" sz="3600" dirty="0"/>
              <a:t>非駕駛相關任務</a:t>
            </a:r>
          </a:p>
        </p:txBody>
      </p:sp>
      <p:sp>
        <p:nvSpPr>
          <p:cNvPr id="3" name="內容版面配置區 2"/>
          <p:cNvSpPr>
            <a:spLocks noGrp="1"/>
          </p:cNvSpPr>
          <p:nvPr>
            <p:ph idx="1"/>
          </p:nvPr>
        </p:nvSpPr>
        <p:spPr>
          <a:xfrm>
            <a:off x="457200" y="1600201"/>
            <a:ext cx="8363272" cy="3124943"/>
          </a:xfrm>
        </p:spPr>
        <p:txBody>
          <a:bodyPr>
            <a:normAutofit fontScale="85000" lnSpcReduction="20000"/>
          </a:bodyPr>
          <a:lstStyle/>
          <a:p>
            <a:pPr>
              <a:lnSpc>
                <a:spcPct val="125000"/>
              </a:lnSpc>
            </a:pPr>
            <a:r>
              <a:rPr lang="zh-TW" altLang="en-US" sz="2500" dirty="0"/>
              <a:t>使用四個視角的攝影機紀錄參與者的面部表情、上半身動作、手部位置、腳部位置和駕駛場景（圖 </a:t>
            </a:r>
            <a:r>
              <a:rPr lang="en-US" altLang="zh-TW" sz="2500" dirty="0"/>
              <a:t> </a:t>
            </a:r>
            <a:r>
              <a:rPr lang="zh-TW" altLang="en-US" sz="2500" dirty="0"/>
              <a:t>）。</a:t>
            </a:r>
            <a:endParaRPr lang="en-US" altLang="zh-TW" sz="2500" dirty="0"/>
          </a:p>
          <a:p>
            <a:pPr>
              <a:lnSpc>
                <a:spcPct val="125000"/>
              </a:lnSpc>
            </a:pPr>
            <a:r>
              <a:rPr lang="zh-TW" altLang="en-US" sz="2500" dirty="0"/>
              <a:t>觀察參與者的正常駕駛行為和</a:t>
            </a:r>
            <a:r>
              <a:rPr lang="zh-TW" altLang="en-US" sz="2500" b="1" dirty="0"/>
              <a:t>自願參與</a:t>
            </a:r>
            <a:r>
              <a:rPr lang="zh-TW" altLang="en-US" sz="2500" dirty="0"/>
              <a:t>與駕駛無關的活動，參與者被要求盡可能</a:t>
            </a:r>
            <a:r>
              <a:rPr lang="zh-TW" altLang="en-US" sz="2500" dirty="0">
                <a:solidFill>
                  <a:srgbClr val="002060"/>
                </a:solidFill>
              </a:rPr>
              <a:t>自然地進行</a:t>
            </a:r>
            <a:r>
              <a:rPr lang="zh-TW" altLang="en-US" sz="2500" dirty="0"/>
              <a:t>，並在正常道路環境下進行他們認為會進行的任何活動。</a:t>
            </a:r>
            <a:endParaRPr lang="en-US" altLang="zh-TW" sz="2500" dirty="0"/>
          </a:p>
          <a:p>
            <a:pPr>
              <a:lnSpc>
                <a:spcPct val="125000"/>
              </a:lnSpc>
            </a:pPr>
            <a:r>
              <a:rPr lang="zh-TW" altLang="en-US" sz="2500" dirty="0"/>
              <a:t>活動包括閱讀、使用電子設備、與他人交談（通過與實驗者交談）、聽音樂。此外，為了衡量參與者在自動駕駛區域內的放鬆程度，還對參與者的視線在道路上和道路外之間移動的時間點進行了編碼。</a:t>
            </a:r>
            <a:endParaRPr lang="en-US" altLang="zh-TW" sz="2500" dirty="0"/>
          </a:p>
        </p:txBody>
      </p:sp>
      <p:pic>
        <p:nvPicPr>
          <p:cNvPr id="4" name="圖片 3">
            <a:extLst>
              <a:ext uri="{FF2B5EF4-FFF2-40B4-BE49-F238E27FC236}">
                <a16:creationId xmlns:a16="http://schemas.microsoft.com/office/drawing/2014/main" id="{548E9B3A-2755-44CC-A462-211FAC346042}"/>
              </a:ext>
            </a:extLst>
          </p:cNvPr>
          <p:cNvPicPr>
            <a:picLocks noChangeAspect="1"/>
          </p:cNvPicPr>
          <p:nvPr/>
        </p:nvPicPr>
        <p:blipFill>
          <a:blip r:embed="rId2"/>
          <a:stretch>
            <a:fillRect/>
          </a:stretch>
        </p:blipFill>
        <p:spPr>
          <a:xfrm>
            <a:off x="5292080" y="4433652"/>
            <a:ext cx="3709355" cy="2424348"/>
          </a:xfrm>
          <a:prstGeom prst="rect">
            <a:avLst/>
          </a:prstGeom>
        </p:spPr>
      </p:pic>
    </p:spTree>
    <p:extLst>
      <p:ext uri="{BB962C8B-B14F-4D97-AF65-F5344CB8AC3E}">
        <p14:creationId xmlns:p14="http://schemas.microsoft.com/office/powerpoint/2010/main" val="368769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a:t>Method-</a:t>
            </a:r>
            <a:r>
              <a:rPr lang="zh-TW" altLang="en-US" sz="3600" dirty="0"/>
              <a:t>實驗設計和程序</a:t>
            </a:r>
          </a:p>
        </p:txBody>
      </p:sp>
      <p:sp>
        <p:nvSpPr>
          <p:cNvPr id="3" name="內容版面配置區 2"/>
          <p:cNvSpPr>
            <a:spLocks noGrp="1"/>
          </p:cNvSpPr>
          <p:nvPr>
            <p:ph idx="1"/>
          </p:nvPr>
        </p:nvSpPr>
        <p:spPr/>
        <p:txBody>
          <a:bodyPr>
            <a:normAutofit fontScale="62500" lnSpcReduction="20000"/>
          </a:bodyPr>
          <a:lstStyle/>
          <a:p>
            <a:pPr>
              <a:lnSpc>
                <a:spcPct val="125000"/>
              </a:lnSpc>
            </a:pPr>
            <a:r>
              <a:rPr lang="zh-TW" altLang="en-US" sz="2400" dirty="0"/>
              <a:t>實驗採用 </a:t>
            </a:r>
            <a:r>
              <a:rPr lang="en-US" altLang="zh-TW" sz="2400" dirty="0"/>
              <a:t>2  ×  2  ×  2 </a:t>
            </a:r>
            <a:r>
              <a:rPr lang="zh-TW" altLang="en-US" sz="2400" dirty="0"/>
              <a:t>組內混合因子設計，以年齡（年輕、年長）和非駕駛相關活動的參與程度（低活動、高活動）組間設計，接管通知間隔（</a:t>
            </a:r>
            <a:r>
              <a:rPr lang="en-US" altLang="zh-TW" sz="2400" dirty="0"/>
              <a:t>4.5 </a:t>
            </a:r>
            <a:r>
              <a:rPr lang="zh-TW" altLang="en-US" sz="2400" dirty="0"/>
              <a:t>秒、</a:t>
            </a:r>
            <a:r>
              <a:rPr lang="en-US" altLang="zh-TW" sz="2400" dirty="0"/>
              <a:t>7.5 </a:t>
            </a:r>
            <a:r>
              <a:rPr lang="zh-TW" altLang="en-US" sz="2400" dirty="0"/>
              <a:t>秒）組內設計。</a:t>
            </a:r>
          </a:p>
          <a:p>
            <a:pPr marL="0" indent="0">
              <a:lnSpc>
                <a:spcPct val="125000"/>
              </a:lnSpc>
              <a:buNone/>
            </a:pPr>
            <a:endParaRPr lang="zh-TW" altLang="en-US" sz="2400" dirty="0"/>
          </a:p>
          <a:p>
            <a:pPr marL="457200" indent="-457200">
              <a:lnSpc>
                <a:spcPct val="125000"/>
              </a:lnSpc>
              <a:buFont typeface="+mj-lt"/>
              <a:buAutoNum type="arabicPeriod"/>
            </a:pPr>
            <a:r>
              <a:rPr lang="zh-TW" altLang="en-US" sz="2400" dirty="0"/>
              <a:t>參與者填寫同意書、人口統計調查和問卷，以衡量他們對自動駕駛汽車技術的看法（</a:t>
            </a:r>
            <a:r>
              <a:rPr lang="en-US" altLang="zh-TW" sz="2400" dirty="0" err="1"/>
              <a:t>Schoettle</a:t>
            </a:r>
            <a:r>
              <a:rPr lang="en-US" altLang="zh-TW" sz="2400" dirty="0"/>
              <a:t> </a:t>
            </a:r>
            <a:r>
              <a:rPr lang="zh-TW" altLang="en-US" sz="2400" dirty="0"/>
              <a:t>和 </a:t>
            </a:r>
            <a:r>
              <a:rPr lang="en-US" altLang="zh-TW" sz="2400" dirty="0" err="1"/>
              <a:t>Sivak</a:t>
            </a:r>
            <a:r>
              <a:rPr lang="zh-TW" altLang="en-US" sz="2400" dirty="0"/>
              <a:t>，</a:t>
            </a:r>
            <a:r>
              <a:rPr lang="en-US" altLang="zh-TW" sz="2400" dirty="0"/>
              <a:t>2014 </a:t>
            </a:r>
            <a:r>
              <a:rPr lang="zh-TW" altLang="en-US" sz="2400" dirty="0"/>
              <a:t>年）。</a:t>
            </a:r>
            <a:endParaRPr lang="en-US" altLang="zh-TW" sz="2400" dirty="0"/>
          </a:p>
          <a:p>
            <a:pPr marL="457200" indent="-457200">
              <a:lnSpc>
                <a:spcPct val="125000"/>
              </a:lnSpc>
              <a:buFont typeface="+mj-lt"/>
              <a:buAutoNum type="arabicPeriod"/>
            </a:pPr>
            <a:r>
              <a:rPr lang="zh-TW" altLang="en-US" sz="2400" dirty="0"/>
              <a:t>參​​與者接受了駕駛實驗的介紹環節，然後是駕駛練習，以熟悉模擬駕駛環境。</a:t>
            </a:r>
            <a:endParaRPr lang="en-US" altLang="zh-TW" sz="2400" dirty="0"/>
          </a:p>
          <a:p>
            <a:pPr marL="0" indent="0">
              <a:lnSpc>
                <a:spcPct val="125000"/>
              </a:lnSpc>
              <a:buNone/>
            </a:pPr>
            <a:r>
              <a:rPr lang="zh-TW" altLang="en-US" sz="2400" dirty="0"/>
              <a:t>練習駕駛的設計類似於實驗駕駛，進行自動駕駛和手動駕駛之間的</a:t>
            </a:r>
            <a:r>
              <a:rPr lang="zh-TW" altLang="en-US" sz="2400" b="1" dirty="0"/>
              <a:t>四個轉換</a:t>
            </a:r>
            <a:r>
              <a:rPr lang="zh-TW" altLang="en-US" sz="2400" dirty="0"/>
              <a:t>（即兩次接管和兩次控制釋放）。在練習駕駛中，增加了帶有停車標誌的交叉路口，使參與者熟悉剎車控制。參與者被告知聽覺通知，並且表現得好像他們會想像自己與真正的高度自動化的車輛互動。此外，參與者被指示遵守正常的道路規則，包括限速（</a:t>
            </a:r>
            <a:r>
              <a:rPr lang="en-US" altLang="zh-TW" sz="2400" dirty="0"/>
              <a:t>45 mi/h</a:t>
            </a:r>
            <a:r>
              <a:rPr lang="zh-TW" altLang="en-US" sz="2400" dirty="0"/>
              <a:t>，在整個模擬驅動器中都放置了限速標誌）。</a:t>
            </a:r>
            <a:endParaRPr lang="en-US" altLang="zh-TW" sz="2400" dirty="0"/>
          </a:p>
          <a:p>
            <a:pPr marL="457200" indent="-457200">
              <a:lnSpc>
                <a:spcPct val="125000"/>
              </a:lnSpc>
              <a:buFont typeface="+mj-lt"/>
              <a:buAutoNum type="arabicPeriod" startAt="3"/>
            </a:pPr>
            <a:r>
              <a:rPr lang="zh-TW" altLang="en-US" sz="2400" dirty="0"/>
              <a:t>在初步熟悉模擬器和實驗程序後，參與者完成了三個實驗駕駛。每次駕駛課程持續約 </a:t>
            </a:r>
            <a:r>
              <a:rPr lang="en-US" altLang="zh-TW" sz="2400" dirty="0"/>
              <a:t>12 </a:t>
            </a:r>
            <a:r>
              <a:rPr lang="zh-TW" altLang="en-US" sz="2400" dirty="0"/>
              <a:t>分鐘。每次駕駛課程結束後，參與者最多休息 </a:t>
            </a:r>
            <a:r>
              <a:rPr lang="en-US" altLang="zh-TW" sz="2400" dirty="0"/>
              <a:t>5 </a:t>
            </a:r>
            <a:r>
              <a:rPr lang="zh-TW" altLang="en-US" sz="2400" dirty="0"/>
              <a:t>分鐘。</a:t>
            </a:r>
            <a:endParaRPr lang="en-US" altLang="zh-TW" sz="2400" dirty="0"/>
          </a:p>
          <a:p>
            <a:pPr marL="457200" indent="-457200">
              <a:lnSpc>
                <a:spcPct val="125000"/>
              </a:lnSpc>
              <a:buFont typeface="+mj-lt"/>
              <a:buAutoNum type="arabicPeriod" startAt="3"/>
            </a:pPr>
            <a:r>
              <a:rPr lang="zh-TW" altLang="en-US" sz="2400" dirty="0"/>
              <a:t>實驗後，參與者被要求完成一項與他們在駕駛前完成的調查相同的事後調查，然後獲得適當的補償。</a:t>
            </a:r>
            <a:endParaRPr lang="en-US" altLang="zh-TW" sz="2400" dirty="0"/>
          </a:p>
        </p:txBody>
      </p:sp>
    </p:spTree>
    <p:extLst>
      <p:ext uri="{BB962C8B-B14F-4D97-AF65-F5344CB8AC3E}">
        <p14:creationId xmlns:p14="http://schemas.microsoft.com/office/powerpoint/2010/main" val="367807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a:solidFill>
            <a:srgbClr val="FCF680"/>
          </a:solidFill>
        </p:spPr>
        <p:txBody>
          <a:bodyPr>
            <a:normAutofit/>
          </a:bodyPr>
          <a:lstStyle/>
          <a:p>
            <a:r>
              <a:rPr lang="en-US" altLang="zh-TW" dirty="0"/>
              <a:t>Results</a:t>
            </a:r>
            <a:r>
              <a:rPr lang="en-US" altLang="zh-TW" sz="4000" dirty="0"/>
              <a:t>-NDRT</a:t>
            </a:r>
            <a:r>
              <a:rPr lang="zh-TW" altLang="en-US" sz="4000" dirty="0"/>
              <a:t>視線離開道路</a:t>
            </a:r>
            <a:endParaRPr lang="zh-TW" altLang="en-US" sz="3600" dirty="0"/>
          </a:p>
        </p:txBody>
      </p:sp>
      <p:pic>
        <p:nvPicPr>
          <p:cNvPr id="4" name="圖片 3">
            <a:extLst>
              <a:ext uri="{FF2B5EF4-FFF2-40B4-BE49-F238E27FC236}">
                <a16:creationId xmlns:a16="http://schemas.microsoft.com/office/drawing/2014/main" id="{1B16AECF-BC55-42C4-8983-DAF276C88D3A}"/>
              </a:ext>
            </a:extLst>
          </p:cNvPr>
          <p:cNvPicPr>
            <a:picLocks noChangeAspect="1"/>
          </p:cNvPicPr>
          <p:nvPr/>
        </p:nvPicPr>
        <p:blipFill>
          <a:blip r:embed="rId3"/>
          <a:stretch>
            <a:fillRect/>
          </a:stretch>
        </p:blipFill>
        <p:spPr>
          <a:xfrm>
            <a:off x="122566" y="1567645"/>
            <a:ext cx="9021434" cy="5134399"/>
          </a:xfrm>
          <a:prstGeom prst="rect">
            <a:avLst/>
          </a:prstGeom>
        </p:spPr>
      </p:pic>
      <p:sp>
        <p:nvSpPr>
          <p:cNvPr id="3" name="內容版面配置區 2"/>
          <p:cNvSpPr>
            <a:spLocks noGrp="1"/>
          </p:cNvSpPr>
          <p:nvPr>
            <p:ph idx="1"/>
          </p:nvPr>
        </p:nvSpPr>
        <p:spPr>
          <a:xfrm>
            <a:off x="61283" y="1279809"/>
            <a:ext cx="9144000" cy="864804"/>
          </a:xfrm>
          <a:solidFill>
            <a:schemeClr val="bg2">
              <a:lumMod val="90000"/>
            </a:schemeClr>
          </a:solidFill>
        </p:spPr>
        <p:txBody>
          <a:bodyPr>
            <a:normAutofit/>
          </a:bodyPr>
          <a:lstStyle/>
          <a:p>
            <a:r>
              <a:rPr lang="zh-TW" altLang="en-US" sz="1800" dirty="0"/>
              <a:t>年輕和年長的司機在</a:t>
            </a:r>
            <a:r>
              <a:rPr lang="en-US" altLang="zh-TW" sz="1800" dirty="0"/>
              <a:t>NDRT</a:t>
            </a:r>
            <a:r>
              <a:rPr lang="zh-TW" altLang="en-US" sz="1800" dirty="0"/>
              <a:t>發生次數上沒有差異，</a:t>
            </a:r>
            <a:r>
              <a:rPr lang="en-US" altLang="zh-TW" sz="1800" dirty="0"/>
              <a:t>F(1,31)  =  2.60</a:t>
            </a:r>
            <a:r>
              <a:rPr lang="zh-TW" altLang="en-US" sz="1800" dirty="0"/>
              <a:t>，</a:t>
            </a:r>
            <a:r>
              <a:rPr lang="en-US" altLang="zh-TW" sz="1800" dirty="0"/>
              <a:t>p  = 0.120</a:t>
            </a:r>
            <a:r>
              <a:rPr lang="zh-TW" altLang="en-US" sz="1800" dirty="0"/>
              <a:t>。</a:t>
            </a:r>
            <a:endParaRPr lang="en-US" altLang="zh-TW" sz="1800" dirty="0"/>
          </a:p>
          <a:p>
            <a:r>
              <a:rPr lang="zh-TW" altLang="en-US" sz="1800" dirty="0"/>
              <a:t>年輕司機平均在</a:t>
            </a:r>
            <a:r>
              <a:rPr lang="en-US" altLang="zh-TW" sz="1800" dirty="0"/>
              <a:t>NDRT</a:t>
            </a:r>
            <a:r>
              <a:rPr lang="zh-TW" altLang="en-US" sz="1800" dirty="0"/>
              <a:t>上花費的總時間更長，</a:t>
            </a:r>
            <a:r>
              <a:rPr lang="en-US" altLang="zh-TW" sz="1800" dirty="0"/>
              <a:t>F(1,31)  =  12.56, p  =  0.001</a:t>
            </a:r>
          </a:p>
          <a:p>
            <a:endParaRPr lang="en-US" altLang="zh-TW" sz="1800" dirty="0"/>
          </a:p>
          <a:p>
            <a:endParaRPr lang="en-US" altLang="zh-TW" sz="1800" dirty="0"/>
          </a:p>
          <a:p>
            <a:endParaRPr lang="en-US" altLang="zh-TW" sz="1800" dirty="0"/>
          </a:p>
        </p:txBody>
      </p:sp>
      <p:sp>
        <p:nvSpPr>
          <p:cNvPr id="5" name="矩形 4">
            <a:extLst>
              <a:ext uri="{FF2B5EF4-FFF2-40B4-BE49-F238E27FC236}">
                <a16:creationId xmlns:a16="http://schemas.microsoft.com/office/drawing/2014/main" id="{5DFE9E5D-518A-4BEC-9E45-6E1FE2A7702A}"/>
              </a:ext>
            </a:extLst>
          </p:cNvPr>
          <p:cNvSpPr/>
          <p:nvPr/>
        </p:nvSpPr>
        <p:spPr>
          <a:xfrm>
            <a:off x="251520" y="3861048"/>
            <a:ext cx="88924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FB14D199-9EB3-48F1-B60A-FE4934650E03}"/>
              </a:ext>
            </a:extLst>
          </p:cNvPr>
          <p:cNvSpPr/>
          <p:nvPr/>
        </p:nvSpPr>
        <p:spPr>
          <a:xfrm>
            <a:off x="251520" y="5517232"/>
            <a:ext cx="88924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838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fontScale="90000"/>
          </a:bodyPr>
          <a:lstStyle/>
          <a:p>
            <a:r>
              <a:rPr lang="en-US" altLang="zh-TW" dirty="0"/>
              <a:t>Results</a:t>
            </a:r>
            <a:r>
              <a:rPr lang="en-US" altLang="zh-TW" sz="4000" dirty="0"/>
              <a:t>-</a:t>
            </a:r>
            <a:r>
              <a:rPr lang="zh-TW" altLang="en-US" sz="4000" dirty="0"/>
              <a:t>自動駕駛接管中的車輛性能</a:t>
            </a:r>
            <a:br>
              <a:rPr lang="en-US" altLang="zh-TW" sz="4000" dirty="0"/>
            </a:br>
            <a:r>
              <a:rPr lang="en-US" altLang="zh-TW" sz="4000" dirty="0"/>
              <a:t>-</a:t>
            </a:r>
            <a:r>
              <a:rPr lang="zh-TW" altLang="en-US" sz="3600" dirty="0"/>
              <a:t>速度</a:t>
            </a:r>
          </a:p>
        </p:txBody>
      </p:sp>
      <p:sp>
        <p:nvSpPr>
          <p:cNvPr id="5" name="內容版面配置區 4">
            <a:extLst>
              <a:ext uri="{FF2B5EF4-FFF2-40B4-BE49-F238E27FC236}">
                <a16:creationId xmlns:a16="http://schemas.microsoft.com/office/drawing/2014/main" id="{1059F813-3C3F-43D0-BDB6-F45F7D442767}"/>
              </a:ext>
            </a:extLst>
          </p:cNvPr>
          <p:cNvSpPr>
            <a:spLocks noGrp="1"/>
          </p:cNvSpPr>
          <p:nvPr>
            <p:ph idx="1"/>
          </p:nvPr>
        </p:nvSpPr>
        <p:spPr>
          <a:xfrm>
            <a:off x="457200" y="1600201"/>
            <a:ext cx="8686800" cy="3268959"/>
          </a:xfrm>
        </p:spPr>
        <p:txBody>
          <a:bodyPr>
            <a:normAutofit fontScale="85000" lnSpcReduction="20000"/>
          </a:bodyPr>
          <a:lstStyle/>
          <a:p>
            <a:r>
              <a:rPr lang="zh-TW" altLang="en-US" sz="2400" dirty="0"/>
              <a:t>對較長的警告間隔（</a:t>
            </a:r>
            <a:r>
              <a:rPr lang="en-US" altLang="zh-TW" sz="2400" dirty="0"/>
              <a:t>7.5  s </a:t>
            </a:r>
            <a:r>
              <a:rPr lang="zh-TW" altLang="en-US" sz="2400" dirty="0"/>
              <a:t>間隔 ），平均速度顯著更高，</a:t>
            </a:r>
            <a:r>
              <a:rPr lang="en-US" altLang="zh-TW" sz="2400" dirty="0"/>
              <a:t>F(1,31)  =  15.33</a:t>
            </a:r>
            <a:r>
              <a:rPr lang="zh-TW" altLang="en-US" sz="2400" dirty="0"/>
              <a:t>，</a:t>
            </a:r>
            <a:r>
              <a:rPr lang="en-US" altLang="zh-TW" sz="2400" dirty="0"/>
              <a:t>p  &lt;  0.001</a:t>
            </a:r>
            <a:r>
              <a:rPr lang="zh-TW" altLang="en-US" sz="2400" dirty="0"/>
              <a:t>（圖</a:t>
            </a:r>
            <a:r>
              <a:rPr lang="en-US" altLang="zh-TW" sz="2400" dirty="0"/>
              <a:t>4a </a:t>
            </a:r>
            <a:r>
              <a:rPr lang="zh-TW" altLang="en-US" sz="2400" dirty="0"/>
              <a:t>），表明駕駛員接管車輛控制</a:t>
            </a:r>
            <a:r>
              <a:rPr lang="zh-TW" altLang="en-US" sz="2400" b="1" dirty="0"/>
              <a:t>更加無縫，準備時間更長</a:t>
            </a:r>
            <a:r>
              <a:rPr lang="zh-TW" altLang="en-US" sz="2400" dirty="0"/>
              <a:t>（即，與自動駕駛期間的速度相比，</a:t>
            </a:r>
            <a:r>
              <a:rPr lang="zh-TW" altLang="en-US" sz="2400" b="1" dirty="0"/>
              <a:t>平均速度變化更小</a:t>
            </a:r>
            <a:r>
              <a:rPr lang="zh-TW" altLang="en-US" sz="2400" dirty="0"/>
              <a:t>）。</a:t>
            </a:r>
            <a:endParaRPr lang="en-US" altLang="zh-TW" sz="2400" dirty="0"/>
          </a:p>
          <a:p>
            <a:r>
              <a:rPr lang="zh-TW" altLang="en-US" sz="2400" dirty="0"/>
              <a:t>年輕司機在接管後也以更高的速度行駛（年輕 </a:t>
            </a:r>
            <a:r>
              <a:rPr lang="en-US" altLang="zh-TW" sz="2400" dirty="0"/>
              <a:t>- 64.97</a:t>
            </a:r>
            <a:r>
              <a:rPr lang="zh-TW" altLang="en-US" sz="2400" dirty="0"/>
              <a:t>，年長 </a:t>
            </a:r>
            <a:r>
              <a:rPr lang="en-US" altLang="zh-TW" sz="2400" dirty="0"/>
              <a:t>- 51.36</a:t>
            </a:r>
            <a:r>
              <a:rPr lang="zh-TW" altLang="en-US" sz="2400" dirty="0"/>
              <a:t>），</a:t>
            </a:r>
            <a:r>
              <a:rPr lang="en-US" altLang="zh-TW" sz="2400" dirty="0"/>
              <a:t>F(1,31)  =  39.20</a:t>
            </a:r>
            <a:r>
              <a:rPr lang="zh-TW" altLang="en-US" sz="2400" dirty="0"/>
              <a:t>，</a:t>
            </a:r>
            <a:r>
              <a:rPr lang="en-US" altLang="zh-TW" sz="2400" dirty="0"/>
              <a:t>p  &lt; 0.001</a:t>
            </a:r>
            <a:r>
              <a:rPr lang="zh-TW" altLang="en-US" sz="2400" dirty="0"/>
              <a:t>。</a:t>
            </a:r>
            <a:endParaRPr lang="en-US" altLang="zh-TW" sz="2400" dirty="0"/>
          </a:p>
          <a:p>
            <a:r>
              <a:rPr lang="zh-TW" altLang="en-US" sz="2400" dirty="0"/>
              <a:t>每個年齡組內低活動組和高活動組的平均速度差異顯著</a:t>
            </a:r>
            <a:r>
              <a:rPr lang="en-US" altLang="zh-TW" sz="2400" dirty="0"/>
              <a:t>F(1,31)  =  5.92</a:t>
            </a:r>
            <a:r>
              <a:rPr lang="zh-TW" altLang="en-US" sz="2400" dirty="0"/>
              <a:t>，</a:t>
            </a:r>
            <a:r>
              <a:rPr lang="en-US" altLang="zh-TW" sz="2400" dirty="0"/>
              <a:t>p  =  0.021</a:t>
            </a:r>
            <a:r>
              <a:rPr lang="zh-TW" altLang="en-US" sz="2400" dirty="0"/>
              <a:t>。</a:t>
            </a:r>
            <a:endParaRPr lang="en-US" altLang="zh-TW" sz="2400" dirty="0"/>
          </a:p>
          <a:p>
            <a:r>
              <a:rPr lang="zh-TW" altLang="en-US" sz="2400" dirty="0"/>
              <a:t>在年輕司機中，高活動組比低活動組開車更快（年輕：低活動 </a:t>
            </a:r>
            <a:r>
              <a:rPr lang="en-US" altLang="zh-TW" sz="2400" dirty="0"/>
              <a:t>- 61.89</a:t>
            </a:r>
            <a:r>
              <a:rPr lang="zh-TW" altLang="en-US" sz="2400" dirty="0"/>
              <a:t>，高活動 </a:t>
            </a:r>
            <a:r>
              <a:rPr lang="en-US" altLang="zh-TW" sz="2400" dirty="0"/>
              <a:t>- 68.06</a:t>
            </a:r>
            <a:r>
              <a:rPr lang="zh-TW" altLang="en-US" sz="2400" dirty="0"/>
              <a:t>），</a:t>
            </a:r>
            <a:r>
              <a:rPr lang="en-US" altLang="zh-TW" sz="2400" dirty="0"/>
              <a:t>F(1,15)  =  5.26</a:t>
            </a:r>
            <a:r>
              <a:rPr lang="zh-TW" altLang="en-US" sz="2400" dirty="0"/>
              <a:t>，</a:t>
            </a:r>
            <a:r>
              <a:rPr lang="en-US" altLang="zh-TW" sz="2400" dirty="0"/>
              <a:t>p  =  0.037</a:t>
            </a:r>
            <a:r>
              <a:rPr lang="zh-TW" altLang="en-US" sz="2400" dirty="0"/>
              <a:t>；而在老年司機中，高活動組和低活動組的平均速度差異沒有達到顯著性（老年：低活動 </a:t>
            </a:r>
            <a:r>
              <a:rPr lang="en-US" altLang="zh-TW" sz="2400" dirty="0"/>
              <a:t>– 53.57</a:t>
            </a:r>
            <a:r>
              <a:rPr lang="zh-TW" altLang="en-US" sz="2400" dirty="0"/>
              <a:t>，高活動 </a:t>
            </a:r>
            <a:r>
              <a:rPr lang="en-US" altLang="zh-TW" sz="2400" dirty="0"/>
              <a:t>– 49.16</a:t>
            </a:r>
            <a:r>
              <a:rPr lang="zh-TW" altLang="en-US" sz="2400" dirty="0"/>
              <a:t>），</a:t>
            </a:r>
            <a:r>
              <a:rPr lang="en-US" altLang="zh-TW" sz="2400" dirty="0"/>
              <a:t>F</a:t>
            </a:r>
            <a:r>
              <a:rPr lang="zh-TW" altLang="en-US" sz="2400" dirty="0"/>
              <a:t>（</a:t>
            </a:r>
            <a:r>
              <a:rPr lang="en-US" altLang="zh-TW" sz="2400" dirty="0"/>
              <a:t>1,16</a:t>
            </a:r>
            <a:r>
              <a:rPr lang="zh-TW" altLang="en-US" sz="2400" dirty="0"/>
              <a:t>） </a:t>
            </a:r>
            <a:r>
              <a:rPr lang="en-US" altLang="zh-TW" sz="2400" dirty="0"/>
              <a:t>=  1.71</a:t>
            </a:r>
            <a:r>
              <a:rPr lang="zh-TW" altLang="en-US" sz="2400" dirty="0"/>
              <a:t>，</a:t>
            </a:r>
            <a:r>
              <a:rPr lang="en-US" altLang="zh-TW" sz="2400" dirty="0"/>
              <a:t>p  =  0.210</a:t>
            </a:r>
            <a:endParaRPr lang="zh-TW" altLang="en-US" sz="2400" dirty="0"/>
          </a:p>
        </p:txBody>
      </p:sp>
      <p:pic>
        <p:nvPicPr>
          <p:cNvPr id="6" name="圖片 5">
            <a:extLst>
              <a:ext uri="{FF2B5EF4-FFF2-40B4-BE49-F238E27FC236}">
                <a16:creationId xmlns:a16="http://schemas.microsoft.com/office/drawing/2014/main" id="{3F45430A-4A43-4EC7-A6B0-9DCF9425B6B6}"/>
              </a:ext>
            </a:extLst>
          </p:cNvPr>
          <p:cNvPicPr>
            <a:picLocks noChangeAspect="1"/>
          </p:cNvPicPr>
          <p:nvPr/>
        </p:nvPicPr>
        <p:blipFill>
          <a:blip r:embed="rId3"/>
          <a:stretch>
            <a:fillRect/>
          </a:stretch>
        </p:blipFill>
        <p:spPr>
          <a:xfrm>
            <a:off x="3131840" y="4680520"/>
            <a:ext cx="3344646" cy="2276872"/>
          </a:xfrm>
          <a:prstGeom prst="rect">
            <a:avLst/>
          </a:prstGeom>
        </p:spPr>
      </p:pic>
    </p:spTree>
    <p:extLst>
      <p:ext uri="{BB962C8B-B14F-4D97-AF65-F5344CB8AC3E}">
        <p14:creationId xmlns:p14="http://schemas.microsoft.com/office/powerpoint/2010/main" val="156667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dirty="0"/>
              <a:t>Results-</a:t>
            </a:r>
            <a:r>
              <a:rPr lang="zh-TW" altLang="en-US" dirty="0"/>
              <a:t>車道位置</a:t>
            </a:r>
            <a:endParaRPr lang="zh-TW" altLang="en-US" sz="4000" dirty="0"/>
          </a:p>
        </p:txBody>
      </p:sp>
      <p:sp>
        <p:nvSpPr>
          <p:cNvPr id="3" name="內容版面配置區 2"/>
          <p:cNvSpPr>
            <a:spLocks noGrp="1"/>
          </p:cNvSpPr>
          <p:nvPr>
            <p:ph idx="1"/>
          </p:nvPr>
        </p:nvSpPr>
        <p:spPr>
          <a:xfrm>
            <a:off x="457200" y="1600201"/>
            <a:ext cx="8229600" cy="3196952"/>
          </a:xfrm>
        </p:spPr>
        <p:txBody>
          <a:bodyPr>
            <a:normAutofit fontScale="70000" lnSpcReduction="20000"/>
          </a:bodyPr>
          <a:lstStyle/>
          <a:p>
            <a:r>
              <a:rPr lang="zh-TW" altLang="en-US" dirty="0"/>
              <a:t>車道位置更偏離道路中心線，接管通知間隔較長（</a:t>
            </a:r>
            <a:r>
              <a:rPr lang="en-US" altLang="zh-TW" dirty="0"/>
              <a:t>7.5 </a:t>
            </a:r>
            <a:r>
              <a:rPr lang="zh-TW" altLang="en-US" dirty="0"/>
              <a:t>秒間隔 </a:t>
            </a:r>
            <a:r>
              <a:rPr lang="en-US" altLang="zh-TW" dirty="0"/>
              <a:t>- 1.23</a:t>
            </a:r>
            <a:r>
              <a:rPr lang="zh-TW" altLang="en-US" dirty="0"/>
              <a:t>，</a:t>
            </a:r>
            <a:r>
              <a:rPr lang="en-US" altLang="zh-TW" dirty="0"/>
              <a:t>4.5 </a:t>
            </a:r>
            <a:r>
              <a:rPr lang="zh-TW" altLang="en-US" dirty="0"/>
              <a:t>秒間隔 </a:t>
            </a:r>
            <a:r>
              <a:rPr lang="en-US" altLang="zh-TW" dirty="0"/>
              <a:t>- 1.01</a:t>
            </a:r>
            <a:r>
              <a:rPr lang="zh-TW" altLang="en-US" dirty="0"/>
              <a:t>），</a:t>
            </a:r>
            <a:r>
              <a:rPr lang="en-US" altLang="zh-TW" dirty="0"/>
              <a:t>F(1,31)  =  19.05</a:t>
            </a:r>
            <a:r>
              <a:rPr lang="zh-TW" altLang="en-US" dirty="0"/>
              <a:t>，</a:t>
            </a:r>
            <a:r>
              <a:rPr lang="en-US" altLang="zh-TW" dirty="0"/>
              <a:t>p  &lt;  0.001</a:t>
            </a:r>
            <a:r>
              <a:rPr lang="zh-TW" altLang="en-US" dirty="0"/>
              <a:t>。</a:t>
            </a:r>
            <a:endParaRPr lang="en-US" altLang="zh-TW" dirty="0"/>
          </a:p>
          <a:p>
            <a:r>
              <a:rPr lang="zh-TW" altLang="en-US" dirty="0"/>
              <a:t>年長駕駛員偏離道路中心線的程度較小（年輕 </a:t>
            </a:r>
            <a:r>
              <a:rPr lang="en-US" altLang="zh-TW" dirty="0"/>
              <a:t>– 1.17</a:t>
            </a:r>
            <a:r>
              <a:rPr lang="zh-TW" altLang="en-US" dirty="0"/>
              <a:t>，年長 </a:t>
            </a:r>
            <a:r>
              <a:rPr lang="en-US" altLang="zh-TW" dirty="0"/>
              <a:t>– 1.06</a:t>
            </a:r>
            <a:r>
              <a:rPr lang="zh-TW" altLang="en-US" dirty="0"/>
              <a:t>），</a:t>
            </a:r>
            <a:r>
              <a:rPr lang="en-US" altLang="zh-TW" dirty="0"/>
              <a:t>F(1,31)  =  4.82</a:t>
            </a:r>
            <a:r>
              <a:rPr lang="zh-TW" altLang="en-US" dirty="0"/>
              <a:t>，</a:t>
            </a:r>
            <a:r>
              <a:rPr lang="en-US" altLang="zh-TW" dirty="0"/>
              <a:t>p  = 0.036</a:t>
            </a:r>
            <a:r>
              <a:rPr lang="zh-TW" altLang="en-US" dirty="0"/>
              <a:t>。</a:t>
            </a:r>
            <a:endParaRPr lang="en-US" altLang="zh-TW" dirty="0"/>
          </a:p>
          <a:p>
            <a:r>
              <a:rPr lang="zh-TW" altLang="en-US" dirty="0"/>
              <a:t>老年司機中，低活動組和高活動組之間的車道偏離沒有差異（老年人：低活動 </a:t>
            </a:r>
            <a:r>
              <a:rPr lang="en-US" altLang="zh-TW" dirty="0"/>
              <a:t>- 1.06</a:t>
            </a:r>
            <a:r>
              <a:rPr lang="zh-TW" altLang="en-US" dirty="0"/>
              <a:t>，高活動 </a:t>
            </a:r>
            <a:r>
              <a:rPr lang="en-US" altLang="zh-TW" dirty="0"/>
              <a:t>- 1.05</a:t>
            </a:r>
            <a:r>
              <a:rPr lang="zh-TW" altLang="en-US" dirty="0"/>
              <a:t>），</a:t>
            </a:r>
            <a:r>
              <a:rPr lang="en-US" altLang="zh-TW" dirty="0"/>
              <a:t>F</a:t>
            </a:r>
            <a:r>
              <a:rPr lang="zh-TW" altLang="en-US" dirty="0"/>
              <a:t>（</a:t>
            </a:r>
            <a:r>
              <a:rPr lang="en-US" altLang="zh-TW" dirty="0"/>
              <a:t>1,16</a:t>
            </a:r>
            <a:r>
              <a:rPr lang="zh-TW" altLang="en-US" dirty="0"/>
              <a:t>） </a:t>
            </a:r>
            <a:r>
              <a:rPr lang="en-US" altLang="zh-TW" dirty="0"/>
              <a:t>=  0.001</a:t>
            </a:r>
            <a:r>
              <a:rPr lang="zh-TW" altLang="en-US" dirty="0"/>
              <a:t>，</a:t>
            </a:r>
            <a:r>
              <a:rPr lang="en-US" altLang="zh-TW" dirty="0"/>
              <a:t>p  =  0.979</a:t>
            </a:r>
            <a:r>
              <a:rPr lang="zh-TW" altLang="en-US" dirty="0"/>
              <a:t>。</a:t>
            </a:r>
            <a:endParaRPr lang="en-US" altLang="zh-TW" dirty="0"/>
          </a:p>
          <a:p>
            <a:r>
              <a:rPr lang="zh-TW" altLang="en-US" dirty="0"/>
              <a:t>年輕司機中，低活動組有更多偏差的趨勢（年輕：低活動 </a:t>
            </a:r>
            <a:r>
              <a:rPr lang="en-US" altLang="zh-TW" dirty="0"/>
              <a:t>- 1.23</a:t>
            </a:r>
            <a:r>
              <a:rPr lang="zh-TW" altLang="en-US" dirty="0"/>
              <a:t>，高活動 </a:t>
            </a:r>
            <a:r>
              <a:rPr lang="en-US" altLang="zh-TW" dirty="0"/>
              <a:t>- 1.12</a:t>
            </a:r>
            <a:r>
              <a:rPr lang="zh-TW" altLang="en-US" dirty="0"/>
              <a:t>），</a:t>
            </a:r>
            <a:r>
              <a:rPr lang="en-US" altLang="zh-TW" dirty="0"/>
              <a:t>F</a:t>
            </a:r>
            <a:r>
              <a:rPr lang="zh-TW" altLang="en-US" dirty="0"/>
              <a:t>（</a:t>
            </a:r>
            <a:r>
              <a:rPr lang="en-US" altLang="zh-TW" dirty="0"/>
              <a:t>1,15</a:t>
            </a:r>
            <a:r>
              <a:rPr lang="zh-TW" altLang="en-US" dirty="0"/>
              <a:t>） </a:t>
            </a:r>
            <a:r>
              <a:rPr lang="en-US" altLang="zh-TW" dirty="0"/>
              <a:t>=  3.29</a:t>
            </a:r>
            <a:r>
              <a:rPr lang="zh-TW" altLang="en-US" dirty="0"/>
              <a:t>，</a:t>
            </a:r>
            <a:r>
              <a:rPr lang="en-US" altLang="zh-TW" dirty="0"/>
              <a:t>p  =  0.090</a:t>
            </a:r>
            <a:r>
              <a:rPr lang="zh-TW" altLang="en-US" dirty="0"/>
              <a:t>。</a:t>
            </a:r>
          </a:p>
        </p:txBody>
      </p:sp>
      <p:pic>
        <p:nvPicPr>
          <p:cNvPr id="5" name="圖片 4">
            <a:extLst>
              <a:ext uri="{FF2B5EF4-FFF2-40B4-BE49-F238E27FC236}">
                <a16:creationId xmlns:a16="http://schemas.microsoft.com/office/drawing/2014/main" id="{115BFC10-7B79-48A6-BEB8-7D9C2A533510}"/>
              </a:ext>
            </a:extLst>
          </p:cNvPr>
          <p:cNvPicPr>
            <a:picLocks noChangeAspect="1"/>
          </p:cNvPicPr>
          <p:nvPr/>
        </p:nvPicPr>
        <p:blipFill>
          <a:blip r:embed="rId3"/>
          <a:stretch>
            <a:fillRect/>
          </a:stretch>
        </p:blipFill>
        <p:spPr>
          <a:xfrm>
            <a:off x="5131423" y="4323996"/>
            <a:ext cx="3982006" cy="2534004"/>
          </a:xfrm>
          <a:prstGeom prst="rect">
            <a:avLst/>
          </a:prstGeom>
        </p:spPr>
      </p:pic>
    </p:spTree>
    <p:extLst>
      <p:ext uri="{BB962C8B-B14F-4D97-AF65-F5344CB8AC3E}">
        <p14:creationId xmlns:p14="http://schemas.microsoft.com/office/powerpoint/2010/main" val="302529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dirty="0"/>
              <a:t>Results-</a:t>
            </a:r>
            <a:r>
              <a:rPr lang="zh-TW" altLang="en-US" dirty="0"/>
              <a:t>剎車輸入</a:t>
            </a:r>
            <a:endParaRPr lang="zh-TW" altLang="en-US" sz="4000" dirty="0"/>
          </a:p>
        </p:txBody>
      </p:sp>
      <p:sp>
        <p:nvSpPr>
          <p:cNvPr id="3" name="內容版面配置區 2"/>
          <p:cNvSpPr>
            <a:spLocks noGrp="1"/>
          </p:cNvSpPr>
          <p:nvPr>
            <p:ph idx="1"/>
          </p:nvPr>
        </p:nvSpPr>
        <p:spPr/>
        <p:txBody>
          <a:bodyPr>
            <a:normAutofit fontScale="55000" lnSpcReduction="20000"/>
          </a:bodyPr>
          <a:lstStyle/>
          <a:p>
            <a:r>
              <a:rPr lang="zh-TW" altLang="en-US" dirty="0"/>
              <a:t>參與者在接管區的剎車輸入被分析，並以米</a:t>
            </a:r>
            <a:r>
              <a:rPr lang="en-US" altLang="zh-TW" dirty="0"/>
              <a:t>/</a:t>
            </a:r>
            <a:r>
              <a:rPr lang="zh-TW" altLang="en-US" dirty="0"/>
              <a:t>秒平方報告，負值表示由於剎車輸入而損失的距離。煞車輸入是對於較長通知間隔顯著較不強烈（</a:t>
            </a:r>
            <a:r>
              <a:rPr lang="en-US" altLang="zh-TW" dirty="0"/>
              <a:t>; 7.5 </a:t>
            </a:r>
            <a:r>
              <a:rPr lang="zh-TW" altLang="en-US" dirty="0"/>
              <a:t>秒間隔</a:t>
            </a:r>
            <a:r>
              <a:rPr lang="en-US" altLang="zh-TW" dirty="0"/>
              <a:t>- -2.13</a:t>
            </a:r>
            <a:r>
              <a:rPr lang="zh-TW" altLang="en-US" dirty="0"/>
              <a:t>，</a:t>
            </a:r>
            <a:r>
              <a:rPr lang="en-US" altLang="zh-TW" dirty="0"/>
              <a:t>4.5 </a:t>
            </a:r>
            <a:r>
              <a:rPr lang="zh-TW" altLang="en-US" dirty="0"/>
              <a:t>秒間隔</a:t>
            </a:r>
            <a:r>
              <a:rPr lang="en-US" altLang="zh-TW" dirty="0"/>
              <a:t>- -2.76</a:t>
            </a:r>
            <a:r>
              <a:rPr lang="zh-TW" altLang="en-US" dirty="0"/>
              <a:t>），</a:t>
            </a:r>
            <a:r>
              <a:rPr lang="en-US" altLang="zh-TW" dirty="0"/>
              <a:t>F</a:t>
            </a:r>
            <a:r>
              <a:rPr lang="zh-TW" altLang="en-US" dirty="0"/>
              <a:t>（</a:t>
            </a:r>
            <a:r>
              <a:rPr lang="en-US" altLang="zh-TW" dirty="0"/>
              <a:t>1,31</a:t>
            </a:r>
            <a:r>
              <a:rPr lang="zh-TW" altLang="en-US" dirty="0"/>
              <a:t>） </a:t>
            </a:r>
            <a:r>
              <a:rPr lang="en-US" altLang="zh-TW" dirty="0"/>
              <a:t>=  10.04</a:t>
            </a:r>
            <a:r>
              <a:rPr lang="zh-TW" altLang="en-US" dirty="0"/>
              <a:t>，</a:t>
            </a:r>
            <a:r>
              <a:rPr lang="en-US" altLang="zh-TW" dirty="0"/>
              <a:t>P  =  0.003</a:t>
            </a:r>
            <a:r>
              <a:rPr lang="zh-TW" altLang="en-US" dirty="0"/>
              <a:t>。</a:t>
            </a:r>
            <a:endParaRPr lang="en-US" altLang="zh-TW" dirty="0"/>
          </a:p>
          <a:p>
            <a:r>
              <a:rPr lang="zh-TW" altLang="en-US" dirty="0"/>
              <a:t>從較長通知間隔較不強烈的煞車益處在低活動組大於高活動組被發現更加可觀的（低的活性：</a:t>
            </a:r>
            <a:r>
              <a:rPr lang="en-US" altLang="zh-TW" dirty="0"/>
              <a:t>7.5 </a:t>
            </a:r>
            <a:r>
              <a:rPr lang="zh-TW" altLang="en-US" dirty="0"/>
              <a:t>秒間隔</a:t>
            </a:r>
            <a:r>
              <a:rPr lang="en-US" altLang="zh-TW" dirty="0"/>
              <a:t>- -1.73</a:t>
            </a:r>
            <a:r>
              <a:rPr lang="zh-TW" altLang="en-US" dirty="0"/>
              <a:t>，</a:t>
            </a:r>
            <a:r>
              <a:rPr lang="en-US" altLang="zh-TW" dirty="0"/>
              <a:t>4.5 </a:t>
            </a:r>
            <a:r>
              <a:rPr lang="zh-TW" altLang="en-US" dirty="0"/>
              <a:t>秒間隔</a:t>
            </a:r>
            <a:r>
              <a:rPr lang="en-US" altLang="zh-TW" dirty="0"/>
              <a:t>- -2.83;</a:t>
            </a:r>
            <a:r>
              <a:rPr lang="zh-TW" altLang="en-US" dirty="0"/>
              <a:t>高活性：</a:t>
            </a:r>
            <a:r>
              <a:rPr lang="en-US" altLang="zh-TW" dirty="0"/>
              <a:t>7.5 </a:t>
            </a:r>
            <a:r>
              <a:rPr lang="zh-TW" altLang="en-US" dirty="0"/>
              <a:t>秒間隔</a:t>
            </a:r>
            <a:r>
              <a:rPr lang="en-US" altLang="zh-TW" dirty="0"/>
              <a:t>– −2.53, 4.5  s </a:t>
            </a:r>
            <a:r>
              <a:rPr lang="zh-TW" altLang="en-US" dirty="0"/>
              <a:t>間隔 </a:t>
            </a:r>
            <a:r>
              <a:rPr lang="en-US" altLang="zh-TW" dirty="0"/>
              <a:t>– −2.70), F(1,31)  =  5.45, p  = 0.026</a:t>
            </a:r>
            <a:r>
              <a:rPr lang="zh-TW" altLang="en-US" dirty="0"/>
              <a:t>，在年輕和年長的司機中（表現為缺乏年齡 </a:t>
            </a:r>
            <a:r>
              <a:rPr lang="en-US" altLang="zh-TW" dirty="0"/>
              <a:t>× </a:t>
            </a:r>
            <a:r>
              <a:rPr lang="zh-TW" altLang="en-US" dirty="0"/>
              <a:t>間隔 </a:t>
            </a:r>
            <a:r>
              <a:rPr lang="en-US" altLang="zh-TW" dirty="0"/>
              <a:t>× </a:t>
            </a:r>
            <a:r>
              <a:rPr lang="zh-TW" altLang="en-US" dirty="0"/>
              <a:t>活動組互動），</a:t>
            </a:r>
            <a:r>
              <a:rPr lang="en-US" altLang="zh-TW" dirty="0"/>
              <a:t>F(1,31)  =  0.03</a:t>
            </a:r>
            <a:r>
              <a:rPr lang="zh-TW" altLang="en-US" dirty="0"/>
              <a:t>，</a:t>
            </a:r>
            <a:r>
              <a:rPr lang="en-US" altLang="zh-TW" dirty="0"/>
              <a:t>p  =  0.860</a:t>
            </a:r>
            <a:r>
              <a:rPr lang="zh-TW" altLang="en-US" dirty="0"/>
              <a:t>。</a:t>
            </a:r>
            <a:endParaRPr lang="en-US" altLang="zh-TW" dirty="0"/>
          </a:p>
          <a:p>
            <a:r>
              <a:rPr lang="zh-TW" altLang="en-US" dirty="0"/>
              <a:t>年長的駕駛員對煞車踏板施加的壓力明顯更大（年輕 </a:t>
            </a:r>
            <a:r>
              <a:rPr lang="en-US" altLang="zh-TW" dirty="0"/>
              <a:t>- -1.01</a:t>
            </a:r>
            <a:r>
              <a:rPr lang="zh-TW" altLang="en-US" dirty="0"/>
              <a:t>，年長 </a:t>
            </a:r>
            <a:r>
              <a:rPr lang="en-US" altLang="zh-TW" dirty="0"/>
              <a:t>- -3.89</a:t>
            </a:r>
            <a:r>
              <a:rPr lang="zh-TW" altLang="en-US" dirty="0"/>
              <a:t>），</a:t>
            </a:r>
            <a:r>
              <a:rPr lang="en-US" altLang="zh-TW" dirty="0"/>
              <a:t>F(1,31)  =  55.89</a:t>
            </a:r>
            <a:r>
              <a:rPr lang="zh-TW" altLang="en-US" dirty="0"/>
              <a:t>，</a:t>
            </a:r>
            <a:r>
              <a:rPr lang="en-US" altLang="zh-TW" dirty="0"/>
              <a:t>p  &lt;  0.001</a:t>
            </a:r>
            <a:r>
              <a:rPr lang="zh-TW" altLang="en-US" dirty="0"/>
              <a:t>。</a:t>
            </a:r>
            <a:endParaRPr lang="en-US" altLang="zh-TW" dirty="0"/>
          </a:p>
          <a:p>
            <a:r>
              <a:rPr lang="zh-TW" altLang="en-US" dirty="0"/>
              <a:t>低活動組與高活動組在休息時間輸入上的差異模式在兩個年齡組之間存在差異，</a:t>
            </a:r>
            <a:r>
              <a:rPr lang="en-US" altLang="zh-TW" dirty="0"/>
              <a:t>F(1,31)  =  4.30</a:t>
            </a:r>
            <a:r>
              <a:rPr lang="zh-TW" altLang="en-US" dirty="0"/>
              <a:t>，</a:t>
            </a:r>
            <a:r>
              <a:rPr lang="en-US" altLang="zh-TW" dirty="0"/>
              <a:t>p  =  0.047</a:t>
            </a:r>
            <a:r>
              <a:rPr lang="zh-TW" altLang="en-US" dirty="0"/>
              <a:t>。</a:t>
            </a:r>
            <a:endParaRPr lang="en-US" altLang="zh-TW" dirty="0"/>
          </a:p>
          <a:p>
            <a:r>
              <a:rPr lang="zh-TW" altLang="en-US" dirty="0"/>
              <a:t>在年輕司機中，低活動組和高活動組之間沒有差異（年輕：低活動 </a:t>
            </a:r>
            <a:r>
              <a:rPr lang="en-US" altLang="zh-TW" dirty="0"/>
              <a:t>- -1.24</a:t>
            </a:r>
            <a:r>
              <a:rPr lang="zh-TW" altLang="en-US" dirty="0"/>
              <a:t>，高活動 </a:t>
            </a:r>
            <a:r>
              <a:rPr lang="en-US" altLang="zh-TW" dirty="0"/>
              <a:t>- -0.77</a:t>
            </a:r>
            <a:r>
              <a:rPr lang="zh-TW" altLang="en-US" dirty="0"/>
              <a:t>），</a:t>
            </a:r>
            <a:r>
              <a:rPr lang="en-US" altLang="zh-TW" dirty="0"/>
              <a:t>F(1,15)  =  1.39</a:t>
            </a:r>
            <a:r>
              <a:rPr lang="zh-TW" altLang="en-US" dirty="0"/>
              <a:t>，</a:t>
            </a:r>
            <a:r>
              <a:rPr lang="en-US" altLang="zh-TW" dirty="0"/>
              <a:t>p  = 0.258</a:t>
            </a:r>
            <a:r>
              <a:rPr lang="zh-TW" altLang="en-US" dirty="0"/>
              <a:t>。</a:t>
            </a:r>
            <a:endParaRPr lang="en-US" altLang="zh-TW" dirty="0"/>
          </a:p>
          <a:p>
            <a:r>
              <a:rPr lang="zh-TW" altLang="en-US" dirty="0"/>
              <a:t>然而，在老年司機中，高活動組有剎車更硬的趨勢（老年：低活動 </a:t>
            </a:r>
            <a:r>
              <a:rPr lang="en-US" altLang="zh-TW" dirty="0"/>
              <a:t>- -3.32</a:t>
            </a:r>
            <a:r>
              <a:rPr lang="zh-TW" altLang="en-US" dirty="0"/>
              <a:t>，高活動 </a:t>
            </a:r>
            <a:r>
              <a:rPr lang="en-US" altLang="zh-TW" dirty="0"/>
              <a:t>- -4.46</a:t>
            </a:r>
            <a:r>
              <a:rPr lang="zh-TW" altLang="en-US" dirty="0"/>
              <a:t>），</a:t>
            </a:r>
            <a:r>
              <a:rPr lang="en-US" altLang="zh-TW" dirty="0"/>
              <a:t>F</a:t>
            </a:r>
            <a:r>
              <a:rPr lang="zh-TW" altLang="en-US" dirty="0"/>
              <a:t>（</a:t>
            </a:r>
            <a:r>
              <a:rPr lang="en-US" altLang="zh-TW" dirty="0"/>
              <a:t>1,16</a:t>
            </a:r>
            <a:r>
              <a:rPr lang="zh-TW" altLang="en-US" dirty="0"/>
              <a:t>） </a:t>
            </a:r>
            <a:r>
              <a:rPr lang="en-US" altLang="zh-TW" dirty="0"/>
              <a:t>=  3.05</a:t>
            </a:r>
            <a:r>
              <a:rPr lang="zh-TW" altLang="en-US" dirty="0"/>
              <a:t>，</a:t>
            </a:r>
            <a:r>
              <a:rPr lang="en-US" altLang="zh-TW" dirty="0"/>
              <a:t>p  =  0.100</a:t>
            </a:r>
            <a:r>
              <a:rPr lang="zh-TW" altLang="en-US" dirty="0"/>
              <a:t>。其他相互作用均不顯著。</a:t>
            </a:r>
          </a:p>
        </p:txBody>
      </p:sp>
      <p:pic>
        <p:nvPicPr>
          <p:cNvPr id="5" name="圖片 4">
            <a:extLst>
              <a:ext uri="{FF2B5EF4-FFF2-40B4-BE49-F238E27FC236}">
                <a16:creationId xmlns:a16="http://schemas.microsoft.com/office/drawing/2014/main" id="{9D2EA091-7962-4E2A-A8DE-06B84F1FB490}"/>
              </a:ext>
            </a:extLst>
          </p:cNvPr>
          <p:cNvPicPr>
            <a:picLocks noChangeAspect="1"/>
          </p:cNvPicPr>
          <p:nvPr/>
        </p:nvPicPr>
        <p:blipFill>
          <a:blip r:embed="rId2"/>
          <a:stretch>
            <a:fillRect/>
          </a:stretch>
        </p:blipFill>
        <p:spPr>
          <a:xfrm>
            <a:off x="2538128" y="2095314"/>
            <a:ext cx="4067743" cy="2667372"/>
          </a:xfrm>
          <a:prstGeom prst="rect">
            <a:avLst/>
          </a:prstGeom>
        </p:spPr>
      </p:pic>
    </p:spTree>
    <p:extLst>
      <p:ext uri="{BB962C8B-B14F-4D97-AF65-F5344CB8AC3E}">
        <p14:creationId xmlns:p14="http://schemas.microsoft.com/office/powerpoint/2010/main" val="172437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dirty="0"/>
              <a:t>Results-</a:t>
            </a:r>
            <a:r>
              <a:rPr lang="zh-TW" altLang="en-US" dirty="0"/>
              <a:t>油門輸入</a:t>
            </a:r>
            <a:endParaRPr lang="zh-TW" altLang="en-US" sz="4000" dirty="0"/>
          </a:p>
        </p:txBody>
      </p:sp>
      <p:sp>
        <p:nvSpPr>
          <p:cNvPr id="3" name="內容版面配置區 2"/>
          <p:cNvSpPr>
            <a:spLocks noGrp="1"/>
          </p:cNvSpPr>
          <p:nvPr>
            <p:ph idx="1"/>
          </p:nvPr>
        </p:nvSpPr>
        <p:spPr>
          <a:xfrm>
            <a:off x="457200" y="1600201"/>
            <a:ext cx="8229600" cy="2692895"/>
          </a:xfrm>
        </p:spPr>
        <p:txBody>
          <a:bodyPr>
            <a:normAutofit fontScale="77500" lnSpcReduction="20000"/>
          </a:bodyPr>
          <a:lstStyle/>
          <a:p>
            <a:r>
              <a:rPr lang="zh-TW" altLang="en-US" dirty="0"/>
              <a:t>油門輸入的長短通知間隔之間沒有差異</a:t>
            </a:r>
            <a:r>
              <a:rPr lang="en-US" altLang="zh-TW" dirty="0"/>
              <a:t>(7.5 </a:t>
            </a:r>
            <a:r>
              <a:rPr lang="zh-TW" altLang="en-US" dirty="0"/>
              <a:t>秒間隔 </a:t>
            </a:r>
            <a:r>
              <a:rPr lang="en-US" altLang="zh-TW" dirty="0"/>
              <a:t>- 1.64</a:t>
            </a:r>
            <a:r>
              <a:rPr lang="zh-TW" altLang="en-US" dirty="0"/>
              <a:t>，</a:t>
            </a:r>
            <a:r>
              <a:rPr lang="en-US" altLang="zh-TW" dirty="0"/>
              <a:t>4.5 </a:t>
            </a:r>
            <a:r>
              <a:rPr lang="zh-TW" altLang="en-US" dirty="0"/>
              <a:t>秒間隔 </a:t>
            </a:r>
            <a:r>
              <a:rPr lang="en-US" altLang="zh-TW" dirty="0"/>
              <a:t>- 1.51</a:t>
            </a:r>
            <a:r>
              <a:rPr lang="zh-TW" altLang="en-US" dirty="0"/>
              <a:t>），</a:t>
            </a:r>
            <a:r>
              <a:rPr lang="en-US" altLang="zh-TW" dirty="0"/>
              <a:t>F(1,31)  =  1.30</a:t>
            </a:r>
            <a:r>
              <a:rPr lang="zh-TW" altLang="en-US" dirty="0"/>
              <a:t>，</a:t>
            </a:r>
            <a:r>
              <a:rPr lang="en-US" altLang="zh-TW" dirty="0"/>
              <a:t>p  =  0.260</a:t>
            </a:r>
            <a:r>
              <a:rPr lang="zh-TW" altLang="en-US" dirty="0"/>
              <a:t>。</a:t>
            </a:r>
            <a:endParaRPr lang="en-US" altLang="zh-TW" dirty="0"/>
          </a:p>
          <a:p>
            <a:r>
              <a:rPr lang="zh-TW" altLang="en-US" dirty="0"/>
              <a:t>年長的駕駛員對油門施加的壓力明顯更高（年輕 </a:t>
            </a:r>
            <a:r>
              <a:rPr lang="en-US" altLang="zh-TW" dirty="0"/>
              <a:t>– 1.36</a:t>
            </a:r>
            <a:r>
              <a:rPr lang="zh-TW" altLang="en-US" dirty="0"/>
              <a:t>，年長 </a:t>
            </a:r>
            <a:r>
              <a:rPr lang="en-US" altLang="zh-TW" dirty="0"/>
              <a:t>– 1.79</a:t>
            </a:r>
            <a:r>
              <a:rPr lang="zh-TW" altLang="en-US" dirty="0"/>
              <a:t>），</a:t>
            </a:r>
            <a:r>
              <a:rPr lang="en-US" altLang="zh-TW" dirty="0"/>
              <a:t>F(1,31)  =  6.22</a:t>
            </a:r>
            <a:r>
              <a:rPr lang="zh-TW" altLang="en-US" dirty="0"/>
              <a:t>，</a:t>
            </a:r>
            <a:r>
              <a:rPr lang="en-US" altLang="zh-TW" dirty="0"/>
              <a:t>p  =  0.018</a:t>
            </a:r>
            <a:r>
              <a:rPr lang="zh-TW" altLang="en-US" dirty="0"/>
              <a:t>。</a:t>
            </a:r>
            <a:endParaRPr lang="en-US" altLang="zh-TW" dirty="0"/>
          </a:p>
          <a:p>
            <a:r>
              <a:rPr lang="zh-TW" altLang="en-US" dirty="0"/>
              <a:t>在年輕和年長的隊列中，低活動組和高活動組都有非差異油門輸入。沒有發現顯著的相互作用。</a:t>
            </a:r>
          </a:p>
        </p:txBody>
      </p:sp>
      <p:pic>
        <p:nvPicPr>
          <p:cNvPr id="5" name="圖片 4">
            <a:extLst>
              <a:ext uri="{FF2B5EF4-FFF2-40B4-BE49-F238E27FC236}">
                <a16:creationId xmlns:a16="http://schemas.microsoft.com/office/drawing/2014/main" id="{499B82E3-FAC6-43DC-8660-DD3F40CB16D4}"/>
              </a:ext>
            </a:extLst>
          </p:cNvPr>
          <p:cNvPicPr>
            <a:picLocks noChangeAspect="1"/>
          </p:cNvPicPr>
          <p:nvPr/>
        </p:nvPicPr>
        <p:blipFill>
          <a:blip r:embed="rId2"/>
          <a:stretch>
            <a:fillRect/>
          </a:stretch>
        </p:blipFill>
        <p:spPr>
          <a:xfrm>
            <a:off x="4860032" y="4009627"/>
            <a:ext cx="4163006" cy="2848373"/>
          </a:xfrm>
          <a:prstGeom prst="rect">
            <a:avLst/>
          </a:prstGeom>
        </p:spPr>
      </p:pic>
    </p:spTree>
    <p:extLst>
      <p:ext uri="{BB962C8B-B14F-4D97-AF65-F5344CB8AC3E}">
        <p14:creationId xmlns:p14="http://schemas.microsoft.com/office/powerpoint/2010/main" val="197687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dirty="0"/>
              <a:t>Results-</a:t>
            </a:r>
            <a:r>
              <a:rPr lang="zh-TW" altLang="en-US" dirty="0"/>
              <a:t>方向盤角度</a:t>
            </a:r>
            <a:endParaRPr lang="zh-TW" altLang="en-US" sz="4000" dirty="0"/>
          </a:p>
        </p:txBody>
      </p:sp>
      <p:sp>
        <p:nvSpPr>
          <p:cNvPr id="3" name="內容版面配置區 2"/>
          <p:cNvSpPr>
            <a:spLocks noGrp="1"/>
          </p:cNvSpPr>
          <p:nvPr>
            <p:ph idx="1"/>
          </p:nvPr>
        </p:nvSpPr>
        <p:spPr/>
        <p:txBody>
          <a:bodyPr>
            <a:normAutofit/>
          </a:bodyPr>
          <a:lstStyle/>
          <a:p>
            <a:r>
              <a:rPr lang="zh-TW" altLang="en-US" sz="2400" dirty="0"/>
              <a:t>方向盤角度表示與方向盤中心位置的度數標準偏差。警告間隔（圖 </a:t>
            </a:r>
            <a:r>
              <a:rPr lang="en-US" altLang="zh-TW" sz="2400" dirty="0"/>
              <a:t>6a </a:t>
            </a:r>
            <a:r>
              <a:rPr lang="zh-TW" altLang="en-US" sz="2400" dirty="0"/>
              <a:t>；</a:t>
            </a:r>
            <a:r>
              <a:rPr lang="en-US" altLang="zh-TW" sz="2400" dirty="0"/>
              <a:t>7.5</a:t>
            </a:r>
            <a:r>
              <a:rPr lang="zh-TW" altLang="en-US" sz="2400" dirty="0"/>
              <a:t>秒間隔 </a:t>
            </a:r>
            <a:r>
              <a:rPr lang="en-US" altLang="zh-TW" sz="2400" dirty="0"/>
              <a:t>- 6.52</a:t>
            </a:r>
            <a:r>
              <a:rPr lang="zh-TW" altLang="en-US" sz="2400" dirty="0"/>
              <a:t>，</a:t>
            </a:r>
            <a:r>
              <a:rPr lang="en-US" altLang="zh-TW" sz="2400" dirty="0"/>
              <a:t>4.5 </a:t>
            </a:r>
            <a:r>
              <a:rPr lang="zh-TW" altLang="en-US" sz="2400" dirty="0"/>
              <a:t>秒間隔 </a:t>
            </a:r>
            <a:r>
              <a:rPr lang="en-US" altLang="zh-TW" sz="2400" dirty="0"/>
              <a:t>- 9.52</a:t>
            </a:r>
            <a:r>
              <a:rPr lang="zh-TW" altLang="en-US" sz="2400" dirty="0"/>
              <a:t>）、</a:t>
            </a:r>
            <a:r>
              <a:rPr lang="en-US" altLang="zh-TW" sz="2400" dirty="0"/>
              <a:t>F(1,31)  =  1.16</a:t>
            </a:r>
            <a:r>
              <a:rPr lang="zh-TW" altLang="en-US" sz="2400" dirty="0"/>
              <a:t>、</a:t>
            </a:r>
            <a:r>
              <a:rPr lang="en-US" altLang="zh-TW" sz="2400" dirty="0"/>
              <a:t>p  =  0.291 </a:t>
            </a:r>
            <a:r>
              <a:rPr lang="zh-TW" altLang="en-US" sz="2400" dirty="0"/>
              <a:t>或年齡組之間沒有差異（年輕 </a:t>
            </a:r>
            <a:r>
              <a:rPr lang="en-US" altLang="zh-TW" sz="2400" dirty="0"/>
              <a:t>- 9.18</a:t>
            </a:r>
            <a:r>
              <a:rPr lang="zh-TW" altLang="en-US" sz="2400" dirty="0"/>
              <a:t>，年長 </a:t>
            </a:r>
            <a:r>
              <a:rPr lang="en-US" altLang="zh-TW" sz="2400" dirty="0"/>
              <a:t>- 6.86), F(1,31)  =  0.71, p  =  0.407</a:t>
            </a:r>
            <a:r>
              <a:rPr lang="zh-TW" altLang="en-US" sz="2400" dirty="0"/>
              <a:t>。</a:t>
            </a:r>
          </a:p>
        </p:txBody>
      </p:sp>
      <p:pic>
        <p:nvPicPr>
          <p:cNvPr id="5" name="圖片 4">
            <a:extLst>
              <a:ext uri="{FF2B5EF4-FFF2-40B4-BE49-F238E27FC236}">
                <a16:creationId xmlns:a16="http://schemas.microsoft.com/office/drawing/2014/main" id="{3F536188-963A-47A8-A66A-FFFEF5864D0F}"/>
              </a:ext>
            </a:extLst>
          </p:cNvPr>
          <p:cNvPicPr>
            <a:picLocks noChangeAspect="1"/>
          </p:cNvPicPr>
          <p:nvPr/>
        </p:nvPicPr>
        <p:blipFill>
          <a:blip r:embed="rId2"/>
          <a:stretch>
            <a:fillRect/>
          </a:stretch>
        </p:blipFill>
        <p:spPr>
          <a:xfrm>
            <a:off x="4427984" y="3645024"/>
            <a:ext cx="3905795" cy="2876951"/>
          </a:xfrm>
          <a:prstGeom prst="rect">
            <a:avLst/>
          </a:prstGeom>
        </p:spPr>
      </p:pic>
    </p:spTree>
    <p:extLst>
      <p:ext uri="{BB962C8B-B14F-4D97-AF65-F5344CB8AC3E}">
        <p14:creationId xmlns:p14="http://schemas.microsoft.com/office/powerpoint/2010/main" val="200784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a:bodyPr>
          <a:lstStyle/>
          <a:p>
            <a:pPr>
              <a:lnSpc>
                <a:spcPct val="125000"/>
              </a:lnSpc>
            </a:pPr>
            <a:r>
              <a:rPr lang="zh-TW" altLang="en-US" sz="2400" dirty="0"/>
              <a:t>高度自動化汽車人為因素的一個核心問題：如何支持駕駛員在從自動駕駛到手動駕駛或從更高級別的自動化到較低級別的過渡過程中重新獲得對車輛的控制（</a:t>
            </a:r>
            <a:r>
              <a:rPr lang="en-US" altLang="zh-TW" sz="2400" dirty="0" err="1"/>
              <a:t>Merat</a:t>
            </a:r>
            <a:r>
              <a:rPr lang="en-US" altLang="zh-TW" sz="2400" dirty="0"/>
              <a:t> et</a:t>
            </a:r>
            <a:r>
              <a:rPr lang="zh-TW" altLang="en-US" sz="2400" dirty="0"/>
              <a:t> </a:t>
            </a:r>
            <a:r>
              <a:rPr lang="en-US" altLang="zh-TW" sz="2400" dirty="0"/>
              <a:t>al., 2012; </a:t>
            </a:r>
            <a:r>
              <a:rPr lang="en-US" altLang="zh-TW" sz="2400" dirty="0" err="1"/>
              <a:t>Zeeb</a:t>
            </a:r>
            <a:r>
              <a:rPr lang="en-US" altLang="zh-TW" sz="2400" dirty="0"/>
              <a:t> et al., 2016</a:t>
            </a:r>
            <a:r>
              <a:rPr lang="zh-TW" altLang="en-US" sz="2400" dirty="0"/>
              <a:t>）</a:t>
            </a:r>
            <a:endParaRPr lang="en-US" altLang="zh-TW" sz="2400" dirty="0"/>
          </a:p>
          <a:p>
            <a:pPr>
              <a:lnSpc>
                <a:spcPct val="125000"/>
              </a:lnSpc>
            </a:pPr>
            <a:r>
              <a:rPr lang="zh-TW" altLang="en-US" sz="2400" dirty="0">
                <a:solidFill>
                  <a:schemeClr val="tx2"/>
                </a:solidFill>
              </a:rPr>
              <a:t>接管通知間隔</a:t>
            </a:r>
            <a:r>
              <a:rPr lang="zh-TW" altLang="en-US" sz="2400" dirty="0"/>
              <a:t>（即從通知呈現到車輛控制轉換點的時間量）可能在駕駛員接管性能中發揮重要作用。如果間隔太短，當車輛控制權交還時，駕駛員無法準備接管。</a:t>
            </a:r>
            <a:endParaRPr lang="en-US" altLang="zh-TW" sz="2400" dirty="0"/>
          </a:p>
        </p:txBody>
      </p:sp>
    </p:spTree>
    <p:extLst>
      <p:ext uri="{BB962C8B-B14F-4D97-AF65-F5344CB8AC3E}">
        <p14:creationId xmlns:p14="http://schemas.microsoft.com/office/powerpoint/2010/main" val="61151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dirty="0"/>
              <a:t>Results-</a:t>
            </a:r>
            <a:r>
              <a:rPr lang="zh-TW" altLang="en-US" dirty="0"/>
              <a:t>通知響應時間</a:t>
            </a:r>
            <a:endParaRPr lang="zh-TW" altLang="en-US" sz="4000" dirty="0"/>
          </a:p>
        </p:txBody>
      </p:sp>
      <p:sp>
        <p:nvSpPr>
          <p:cNvPr id="5" name="內容版面配置區 4">
            <a:extLst>
              <a:ext uri="{FF2B5EF4-FFF2-40B4-BE49-F238E27FC236}">
                <a16:creationId xmlns:a16="http://schemas.microsoft.com/office/drawing/2014/main" id="{EC1E5EB5-DBB4-4114-A77A-F9EA89E5AC87}"/>
              </a:ext>
            </a:extLst>
          </p:cNvPr>
          <p:cNvSpPr>
            <a:spLocks noGrp="1"/>
          </p:cNvSpPr>
          <p:nvPr>
            <p:ph idx="1"/>
          </p:nvPr>
        </p:nvSpPr>
        <p:spPr/>
        <p:txBody>
          <a:bodyPr>
            <a:normAutofit fontScale="55000" lnSpcReduction="20000"/>
          </a:bodyPr>
          <a:lstStyle/>
          <a:p>
            <a:r>
              <a:rPr lang="zh-TW" altLang="en-US" dirty="0"/>
              <a:t>我們將通知響應時間計算為從提出接管通知到司機第一個相關行動的時間。相關動作包括手回到方向盤上，腳回到踏板上，以先到者為準。通知響應時間以秒為單位，基於模擬駕駛的視頻記錄編碼的時間數據。在整個自動化區域，有兩名年齡較大的參與者手放在車輪上，腳放在踏板上，或者在所有接管的接管通知之前採取了相關行動。因此，無法計算這兩個參與者的通知響應時間數據。因此，對通知響應時間的分析包括來自 </a:t>
            </a:r>
            <a:r>
              <a:rPr lang="en-US" altLang="zh-TW" dirty="0"/>
              <a:t>17 </a:t>
            </a:r>
            <a:r>
              <a:rPr lang="zh-TW" altLang="en-US" dirty="0"/>
              <a:t>名年輕參與者和 </a:t>
            </a:r>
            <a:r>
              <a:rPr lang="en-US" altLang="zh-TW" dirty="0"/>
              <a:t>16 </a:t>
            </a:r>
            <a:r>
              <a:rPr lang="zh-TW" altLang="en-US" dirty="0"/>
              <a:t>名年長參與者的數據。一般來說，圖</a:t>
            </a:r>
            <a:r>
              <a:rPr lang="en-US" altLang="zh-TW" dirty="0"/>
              <a:t>6b</a:t>
            </a:r>
            <a:r>
              <a:rPr lang="zh-TW" altLang="en-US" dirty="0"/>
              <a:t>；</a:t>
            </a:r>
            <a:r>
              <a:rPr lang="en-US" altLang="zh-TW" dirty="0"/>
              <a:t>7.5  s </a:t>
            </a:r>
            <a:r>
              <a:rPr lang="zh-TW" altLang="en-US" dirty="0"/>
              <a:t>間隔 </a:t>
            </a:r>
            <a:r>
              <a:rPr lang="en-US" altLang="zh-TW" dirty="0"/>
              <a:t>– 1.91, 4.5  s </a:t>
            </a:r>
            <a:r>
              <a:rPr lang="zh-TW" altLang="en-US" dirty="0"/>
              <a:t>間隔 </a:t>
            </a:r>
            <a:r>
              <a:rPr lang="en-US" altLang="zh-TW" dirty="0"/>
              <a:t>– 2.07), F(1,29)  =  1.03, p  =  0.318, age (</a:t>
            </a:r>
            <a:r>
              <a:rPr lang="zh-TW" altLang="en-US" dirty="0"/>
              <a:t>年輕 </a:t>
            </a:r>
            <a:r>
              <a:rPr lang="en-US" altLang="zh-TW" dirty="0"/>
              <a:t>– 2.18, </a:t>
            </a:r>
            <a:r>
              <a:rPr lang="zh-TW" altLang="en-US" dirty="0"/>
              <a:t>年長 </a:t>
            </a:r>
            <a:r>
              <a:rPr lang="en-US" altLang="zh-TW" dirty="0"/>
              <a:t>– 1.80), F(1,29)  =  1.74, p  =  0.197,</a:t>
            </a:r>
            <a:r>
              <a:rPr lang="zh-TW" altLang="en-US" dirty="0"/>
              <a:t>或活動組（低活動 </a:t>
            </a:r>
            <a:r>
              <a:rPr lang="en-US" altLang="zh-TW" dirty="0"/>
              <a:t>- 2.03</a:t>
            </a:r>
            <a:r>
              <a:rPr lang="zh-TW" altLang="en-US" dirty="0"/>
              <a:t>，高活動 </a:t>
            </a:r>
            <a:r>
              <a:rPr lang="en-US" altLang="zh-TW" dirty="0"/>
              <a:t>- 1.95</a:t>
            </a:r>
            <a:r>
              <a:rPr lang="zh-TW" altLang="en-US" dirty="0"/>
              <a:t>），</a:t>
            </a:r>
            <a:r>
              <a:rPr lang="en-US" altLang="zh-TW" dirty="0"/>
              <a:t>F(1,29)  =  0.07</a:t>
            </a:r>
            <a:r>
              <a:rPr lang="zh-TW" altLang="en-US" dirty="0"/>
              <a:t>，</a:t>
            </a:r>
            <a:r>
              <a:rPr lang="en-US" altLang="zh-TW" dirty="0"/>
              <a:t>p  =  0.793</a:t>
            </a:r>
            <a:r>
              <a:rPr lang="zh-TW" altLang="en-US" dirty="0"/>
              <a:t>。然而，存在顯著的區間 </a:t>
            </a:r>
            <a:r>
              <a:rPr lang="en-US" altLang="zh-TW" dirty="0"/>
              <a:t>× </a:t>
            </a:r>
            <a:r>
              <a:rPr lang="zh-TW" altLang="en-US" dirty="0"/>
              <a:t>年齡交互作用，</a:t>
            </a:r>
            <a:r>
              <a:rPr lang="en-US" altLang="zh-TW" dirty="0"/>
              <a:t>F(1,29)  =  7.38,  =  0.011</a:t>
            </a:r>
            <a:r>
              <a:rPr lang="zh-TW" altLang="en-US" dirty="0"/>
              <a:t>，以及區間和活動組之間的交互作用趨勢，</a:t>
            </a:r>
            <a:r>
              <a:rPr lang="en-US" altLang="zh-TW" dirty="0"/>
              <a:t>F(1,29)  =  3.20, p  =  0.084</a:t>
            </a:r>
            <a:r>
              <a:rPr lang="zh-TW" altLang="en-US" dirty="0"/>
              <a:t>。在年輕司機中，沒有間隔 </a:t>
            </a:r>
            <a:r>
              <a:rPr lang="en-US" altLang="zh-TW" dirty="0"/>
              <a:t>(7.5  s − 2.32, 4.5  s − 2.05), F(1,15) </a:t>
            </a:r>
            <a:r>
              <a:rPr lang="zh-TW" altLang="en-US" dirty="0"/>
              <a:t>的影響 </a:t>
            </a:r>
            <a:r>
              <a:rPr lang="en-US" altLang="zh-TW" dirty="0"/>
              <a:t>=  1.15</a:t>
            </a:r>
            <a:r>
              <a:rPr lang="zh-TW" altLang="en-US" dirty="0"/>
              <a:t>，</a:t>
            </a:r>
            <a:r>
              <a:rPr lang="en-US" altLang="zh-TW" dirty="0"/>
              <a:t>p  =  0.301</a:t>
            </a:r>
            <a:r>
              <a:rPr lang="zh-TW" altLang="en-US" dirty="0"/>
              <a:t>，或區間和組之間的交互作用（低活動：</a:t>
            </a:r>
            <a:r>
              <a:rPr lang="en-US" altLang="zh-TW" dirty="0"/>
              <a:t>7.5  s – 2.31</a:t>
            </a:r>
            <a:r>
              <a:rPr lang="zh-TW" altLang="en-US" dirty="0"/>
              <a:t>、</a:t>
            </a:r>
            <a:r>
              <a:rPr lang="en-US" altLang="zh-TW" dirty="0"/>
              <a:t>4.5  s – 2.02</a:t>
            </a:r>
            <a:r>
              <a:rPr lang="zh-TW" altLang="en-US" dirty="0"/>
              <a:t>；高活動：</a:t>
            </a:r>
            <a:r>
              <a:rPr lang="en-US" altLang="zh-TW" dirty="0"/>
              <a:t>7.5  s – 2.33</a:t>
            </a:r>
            <a:r>
              <a:rPr lang="zh-TW" altLang="en-US" dirty="0"/>
              <a:t>、</a:t>
            </a:r>
            <a:r>
              <a:rPr lang="en-US" altLang="zh-TW" dirty="0"/>
              <a:t>4.5  s – 2.08</a:t>
            </a:r>
            <a:r>
              <a:rPr lang="zh-TW" altLang="en-US" dirty="0"/>
              <a:t>），</a:t>
            </a:r>
            <a:r>
              <a:rPr lang="en-US" altLang="zh-TW" dirty="0"/>
              <a:t>F(1,15)  =  0.007 p  =  0.932</a:t>
            </a:r>
            <a:r>
              <a:rPr lang="zh-TW" altLang="en-US" dirty="0"/>
              <a:t>。相比之下，在較老的司機中，較長的通知間隔與較短的響應時間相關（</a:t>
            </a:r>
            <a:r>
              <a:rPr lang="en-US" altLang="zh-TW" dirty="0"/>
              <a:t>7.5  s – 1.50, 4.5  s – 2.09</a:t>
            </a:r>
            <a:r>
              <a:rPr lang="zh-TW" altLang="en-US" dirty="0"/>
              <a:t>），</a:t>
            </a:r>
            <a:r>
              <a:rPr lang="en-US" altLang="zh-TW" dirty="0"/>
              <a:t>F(1,14)  =  10.00</a:t>
            </a:r>
            <a:r>
              <a:rPr lang="zh-TW" altLang="en-US" dirty="0"/>
              <a:t>，</a:t>
            </a:r>
            <a:r>
              <a:rPr lang="en-US" altLang="zh-TW" dirty="0"/>
              <a:t>p  =  0.007</a:t>
            </a:r>
            <a:r>
              <a:rPr lang="zh-TW" altLang="en-US" dirty="0"/>
              <a:t>。年齡較大的司機之間的間隔和組之間也存在顯著的交互作用（低活動：</a:t>
            </a:r>
            <a:r>
              <a:rPr lang="en-US" altLang="zh-TW" dirty="0"/>
              <a:t>7.5  s – 1.87</a:t>
            </a:r>
            <a:r>
              <a:rPr lang="zh-TW" altLang="en-US" dirty="0"/>
              <a:t>、</a:t>
            </a:r>
            <a:r>
              <a:rPr lang="en-US" altLang="zh-TW" dirty="0"/>
              <a:t>4.5  s – 1.92</a:t>
            </a:r>
            <a:r>
              <a:rPr lang="zh-TW" altLang="en-US" dirty="0"/>
              <a:t>；高活動：</a:t>
            </a:r>
            <a:r>
              <a:rPr lang="en-US" altLang="zh-TW" dirty="0"/>
              <a:t>7.5  s – 1.14</a:t>
            </a:r>
            <a:r>
              <a:rPr lang="zh-TW" altLang="en-US" dirty="0"/>
              <a:t>、</a:t>
            </a:r>
            <a:r>
              <a:rPr lang="en-US" altLang="zh-TW" dirty="0"/>
              <a:t>4.5 s – 2.27)</a:t>
            </a:r>
            <a:r>
              <a:rPr lang="zh-TW" altLang="en-US" dirty="0"/>
              <a:t>，表明較長的通知間隔特別有利於從事與駕駛無關的活動的老年司機。</a:t>
            </a:r>
          </a:p>
        </p:txBody>
      </p:sp>
      <p:pic>
        <p:nvPicPr>
          <p:cNvPr id="3" name="圖片 2">
            <a:extLst>
              <a:ext uri="{FF2B5EF4-FFF2-40B4-BE49-F238E27FC236}">
                <a16:creationId xmlns:a16="http://schemas.microsoft.com/office/drawing/2014/main" id="{4159B965-B398-4C22-A28D-2882F6EECED4}"/>
              </a:ext>
            </a:extLst>
          </p:cNvPr>
          <p:cNvPicPr>
            <a:picLocks noChangeAspect="1"/>
          </p:cNvPicPr>
          <p:nvPr/>
        </p:nvPicPr>
        <p:blipFill>
          <a:blip r:embed="rId2"/>
          <a:stretch>
            <a:fillRect/>
          </a:stretch>
        </p:blipFill>
        <p:spPr>
          <a:xfrm>
            <a:off x="4788024" y="3573016"/>
            <a:ext cx="4115374" cy="2905530"/>
          </a:xfrm>
          <a:prstGeom prst="rect">
            <a:avLst/>
          </a:prstGeom>
        </p:spPr>
      </p:pic>
    </p:spTree>
    <p:extLst>
      <p:ext uri="{BB962C8B-B14F-4D97-AF65-F5344CB8AC3E}">
        <p14:creationId xmlns:p14="http://schemas.microsoft.com/office/powerpoint/2010/main" val="64807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4">
              <a:lumMod val="60000"/>
              <a:lumOff val="40000"/>
            </a:schemeClr>
          </a:solidFill>
        </p:spPr>
        <p:txBody>
          <a:bodyPr>
            <a:noAutofit/>
          </a:bodyPr>
          <a:lstStyle/>
          <a:p>
            <a:r>
              <a:rPr lang="en-US" altLang="zh-TW" sz="3200" dirty="0"/>
              <a:t>Discussion</a:t>
            </a:r>
            <a:endParaRPr lang="zh-TW" altLang="en-US" sz="3000" dirty="0"/>
          </a:p>
        </p:txBody>
      </p:sp>
      <p:sp>
        <p:nvSpPr>
          <p:cNvPr id="3" name="內容版面配置區 2"/>
          <p:cNvSpPr>
            <a:spLocks noGrp="1"/>
          </p:cNvSpPr>
          <p:nvPr>
            <p:ph idx="1"/>
          </p:nvPr>
        </p:nvSpPr>
        <p:spPr/>
        <p:txBody>
          <a:bodyPr>
            <a:normAutofit/>
          </a:bodyPr>
          <a:lstStyle/>
          <a:p>
            <a:pPr>
              <a:lnSpc>
                <a:spcPct val="150000"/>
              </a:lnSpc>
            </a:pPr>
            <a:r>
              <a:rPr lang="zh-TW" altLang="en-US" sz="2400" dirty="0"/>
              <a:t>手動</a:t>
            </a:r>
            <a:r>
              <a:rPr lang="en-US" altLang="zh-TW" sz="2400" dirty="0"/>
              <a:t>vs.</a:t>
            </a:r>
            <a:r>
              <a:rPr lang="zh-TW" altLang="en-US" sz="2400" dirty="0"/>
              <a:t>自動</a:t>
            </a:r>
            <a:endParaRPr lang="en-US" altLang="zh-TW" sz="2400" dirty="0"/>
          </a:p>
          <a:p>
            <a:pPr lvl="1">
              <a:lnSpc>
                <a:spcPct val="150000"/>
              </a:lnSpc>
            </a:pPr>
            <a:r>
              <a:rPr lang="en-US" altLang="zh-TW" sz="2400" dirty="0"/>
              <a:t>Road(0.8s vs. 0.6s)</a:t>
            </a:r>
          </a:p>
          <a:p>
            <a:pPr lvl="1">
              <a:lnSpc>
                <a:spcPct val="150000"/>
              </a:lnSpc>
            </a:pPr>
            <a:r>
              <a:rPr lang="en-US" altLang="zh-TW" sz="2400" dirty="0"/>
              <a:t>Secondary task(1.1s vs. 12.6s)</a:t>
            </a:r>
          </a:p>
          <a:p>
            <a:pPr marL="0" indent="0">
              <a:lnSpc>
                <a:spcPct val="150000"/>
              </a:lnSpc>
              <a:buNone/>
            </a:pPr>
            <a:r>
              <a:rPr lang="en-US" altLang="zh-TW" sz="2400" dirty="0">
                <a:sym typeface="Wingdings" panose="05000000000000000000" pitchFamily="2" charset="2"/>
              </a:rPr>
              <a:t></a:t>
            </a:r>
            <a:r>
              <a:rPr lang="zh-TW" altLang="en-US" sz="2400" dirty="0"/>
              <a:t>相較於手動駕駛，自動駕駛時會大幅度地將注意力放在次要任務</a:t>
            </a:r>
            <a:endParaRPr lang="en-US" altLang="zh-TW" sz="2400" dirty="0"/>
          </a:p>
          <a:p>
            <a:pPr marL="0" indent="0">
              <a:lnSpc>
                <a:spcPct val="150000"/>
              </a:lnSpc>
              <a:buNone/>
            </a:pPr>
            <a:r>
              <a:rPr lang="en-US" altLang="zh-TW" sz="2400" dirty="0">
                <a:sym typeface="Wingdings" panose="05000000000000000000" pitchFamily="2" charset="2"/>
              </a:rPr>
              <a:t></a:t>
            </a:r>
            <a:r>
              <a:rPr lang="zh-TW" altLang="en-US" sz="2400" dirty="0"/>
              <a:t>隨著自動系統的重要性提升，須解決如何區分哪些事情為高風險</a:t>
            </a:r>
          </a:p>
        </p:txBody>
      </p:sp>
    </p:spTree>
    <p:extLst>
      <p:ext uri="{BB962C8B-B14F-4D97-AF65-F5344CB8AC3E}">
        <p14:creationId xmlns:p14="http://schemas.microsoft.com/office/powerpoint/2010/main" val="322958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18048"/>
            <a:ext cx="8229600" cy="1143000"/>
          </a:xfrm>
        </p:spPr>
        <p:txBody>
          <a:bodyPr>
            <a:normAutofit/>
          </a:bodyPr>
          <a:lstStyle/>
          <a:p>
            <a:r>
              <a:rPr lang="en-US" altLang="zh-TW" sz="5400" dirty="0">
                <a:latin typeface="Bradley Hand ITC" panose="03070402050302030203" pitchFamily="66" charset="0"/>
              </a:rPr>
              <a:t>THE</a:t>
            </a:r>
            <a:r>
              <a:rPr lang="zh-TW" altLang="en-US" sz="5400" dirty="0">
                <a:latin typeface="Bradley Hand ITC" panose="03070402050302030203" pitchFamily="66" charset="0"/>
              </a:rPr>
              <a:t> </a:t>
            </a:r>
            <a:r>
              <a:rPr lang="en-US" altLang="zh-TW" sz="5400" dirty="0">
                <a:latin typeface="Bradley Hand ITC" panose="03070402050302030203" pitchFamily="66" charset="0"/>
              </a:rPr>
              <a:t>END</a:t>
            </a:r>
            <a:endParaRPr lang="zh-TW" altLang="en-US" sz="5400" dirty="0">
              <a:latin typeface="Bradley Hand ITC" panose="03070402050302030203" pitchFamily="66" charset="0"/>
            </a:endParaRPr>
          </a:p>
        </p:txBody>
      </p:sp>
    </p:spTree>
    <p:extLst>
      <p:ext uri="{BB962C8B-B14F-4D97-AF65-F5344CB8AC3E}">
        <p14:creationId xmlns:p14="http://schemas.microsoft.com/office/powerpoint/2010/main" val="40103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a:t>Introduction-</a:t>
            </a:r>
            <a:r>
              <a:rPr lang="zh-TW" altLang="en-US" dirty="0"/>
              <a:t>老化和駕駛</a:t>
            </a:r>
          </a:p>
        </p:txBody>
      </p:sp>
      <p:sp>
        <p:nvSpPr>
          <p:cNvPr id="3" name="內容版面配置區 2"/>
          <p:cNvSpPr>
            <a:spLocks noGrp="1"/>
          </p:cNvSpPr>
          <p:nvPr>
            <p:ph idx="1"/>
          </p:nvPr>
        </p:nvSpPr>
        <p:spPr/>
        <p:txBody>
          <a:bodyPr>
            <a:normAutofit/>
          </a:bodyPr>
          <a:lstStyle/>
          <a:p>
            <a:pPr>
              <a:lnSpc>
                <a:spcPct val="125000"/>
              </a:lnSpc>
            </a:pPr>
            <a:r>
              <a:rPr lang="zh-TW" altLang="en-US" sz="2400" dirty="0"/>
              <a:t>在接管的過程中，老年人與年輕司機相比，腦力工作量更大，會表現出不同的駕駛行為。在比較年輕和年長司機在無、中、高交通中駕駛時的接管表現的努力中觀察到（</a:t>
            </a:r>
            <a:r>
              <a:rPr lang="en-US" altLang="zh-TW" sz="2400" dirty="0" err="1"/>
              <a:t>Körber</a:t>
            </a:r>
            <a:r>
              <a:rPr lang="en-US" altLang="zh-TW" sz="2400" dirty="0"/>
              <a:t> et al., 2016 </a:t>
            </a:r>
            <a:r>
              <a:rPr lang="zh-TW" altLang="en-US" sz="2400" dirty="0"/>
              <a:t>）。</a:t>
            </a:r>
            <a:endParaRPr lang="en-US" altLang="zh-TW" sz="2400" dirty="0"/>
          </a:p>
          <a:p>
            <a:pPr>
              <a:lnSpc>
                <a:spcPct val="125000"/>
              </a:lnSpc>
            </a:pPr>
            <a:r>
              <a:rPr lang="zh-TW" altLang="en-US" sz="2400" dirty="0"/>
              <a:t>老年司機會採取</a:t>
            </a:r>
            <a:r>
              <a:rPr lang="zh-TW" altLang="en-US" sz="2400" b="1" dirty="0"/>
              <a:t>補償性駕駛行為</a:t>
            </a:r>
            <a:r>
              <a:rPr lang="zh-TW" altLang="en-US" sz="2400" dirty="0"/>
              <a:t>，如更頻繁地使用剎車和保持更長的時間與其他道路使用者發生碰撞（ </a:t>
            </a:r>
            <a:r>
              <a:rPr lang="en-US" altLang="zh-TW" sz="2400" dirty="0" err="1"/>
              <a:t>Körber</a:t>
            </a:r>
            <a:r>
              <a:rPr lang="en-US" altLang="zh-TW" sz="2400" dirty="0"/>
              <a:t> et al., </a:t>
            </a:r>
            <a:r>
              <a:rPr lang="zh-TW" altLang="en-US" sz="2400" dirty="0"/>
              <a:t> </a:t>
            </a:r>
            <a:r>
              <a:rPr lang="en-US" altLang="zh-TW" sz="2400" dirty="0"/>
              <a:t>2016</a:t>
            </a:r>
            <a:r>
              <a:rPr lang="zh-TW" altLang="en-US" sz="2400" dirty="0"/>
              <a:t>）</a:t>
            </a:r>
            <a:endParaRPr lang="en-US" altLang="zh-TW" sz="2400" dirty="0"/>
          </a:p>
          <a:p>
            <a:pPr>
              <a:lnSpc>
                <a:spcPct val="125000"/>
              </a:lnSpc>
            </a:pPr>
            <a:r>
              <a:rPr lang="zh-TW" altLang="en-US" sz="2400" dirty="0"/>
              <a:t>自動駕駛汽車技術可能為老年人的安全出行提供了一種選擇，因此必須考慮駕駛員與自動化交互中的潛在年齡差異。</a:t>
            </a:r>
            <a:endParaRPr lang="en-US" altLang="zh-TW" sz="2400" dirty="0"/>
          </a:p>
        </p:txBody>
      </p:sp>
    </p:spTree>
    <p:extLst>
      <p:ext uri="{BB962C8B-B14F-4D97-AF65-F5344CB8AC3E}">
        <p14:creationId xmlns:p14="http://schemas.microsoft.com/office/powerpoint/2010/main" val="344221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a:t>Introduction-</a:t>
            </a:r>
            <a:r>
              <a:rPr lang="zh-TW" altLang="en-US" dirty="0"/>
              <a:t>接管通知間隔</a:t>
            </a:r>
          </a:p>
        </p:txBody>
      </p:sp>
      <p:sp>
        <p:nvSpPr>
          <p:cNvPr id="3" name="內容版面配置區 2"/>
          <p:cNvSpPr>
            <a:spLocks noGrp="1"/>
          </p:cNvSpPr>
          <p:nvPr>
            <p:ph idx="1"/>
          </p:nvPr>
        </p:nvSpPr>
        <p:spPr/>
        <p:txBody>
          <a:bodyPr>
            <a:normAutofit fontScale="77500" lnSpcReduction="20000"/>
          </a:bodyPr>
          <a:lstStyle/>
          <a:p>
            <a:pPr>
              <a:lnSpc>
                <a:spcPct val="125000"/>
              </a:lnSpc>
            </a:pPr>
            <a:r>
              <a:rPr lang="zh-TW" altLang="en-US" sz="2800" dirty="0"/>
              <a:t>對自動車輛功能（例如前方碰撞警告系統）的研究表明，雖然應提前發出通知，但不應過早提供（</a:t>
            </a:r>
            <a:r>
              <a:rPr lang="en-US" altLang="zh-TW" sz="2800" dirty="0"/>
              <a:t>Lee and Lee, 2007)</a:t>
            </a:r>
            <a:r>
              <a:rPr lang="zh-TW" altLang="en-US" sz="2800" dirty="0"/>
              <a:t>，因為通知和潛在衝突之間的間隔過長可能會降低我們對通知和接管之間相關性的感知</a:t>
            </a:r>
            <a:endParaRPr lang="en-US" altLang="zh-TW" sz="2800" dirty="0"/>
          </a:p>
          <a:p>
            <a:pPr>
              <a:lnSpc>
                <a:spcPct val="125000"/>
              </a:lnSpc>
            </a:pPr>
            <a:r>
              <a:rPr lang="zh-TW" altLang="en-US" sz="2800" dirty="0"/>
              <a:t>柯爾伯 </a:t>
            </a:r>
            <a:r>
              <a:rPr lang="en-US" altLang="zh-TW" sz="2800" dirty="0"/>
              <a:t>et al.,(2015)</a:t>
            </a:r>
            <a:r>
              <a:rPr lang="zh-TW" altLang="en-US" sz="2800" dirty="0"/>
              <a:t>發現，駕駛員的</a:t>
            </a:r>
            <a:r>
              <a:rPr lang="zh-TW" altLang="en-US" sz="2800" b="1" dirty="0"/>
              <a:t>多任務處理能力</a:t>
            </a:r>
            <a:r>
              <a:rPr lang="zh-TW" altLang="en-US" sz="2800" dirty="0"/>
              <a:t>是高度自動駕駛中接管時間的重要預測因素。鑑於隨著年齡的增長，同時處理多項任務變得越來越困難（</a:t>
            </a:r>
            <a:r>
              <a:rPr lang="en-US" altLang="zh-TW" sz="2800" dirty="0"/>
              <a:t>Clapp et al.,2011</a:t>
            </a:r>
            <a:r>
              <a:rPr lang="zh-TW" altLang="en-US" sz="2800" dirty="0"/>
              <a:t>），可以合理地推測，與年輕司機相比，年長的司機可以從更長的接管通知間隔中受益更多。</a:t>
            </a:r>
            <a:endParaRPr lang="en-US" altLang="zh-TW" sz="2800" dirty="0"/>
          </a:p>
          <a:p>
            <a:pPr>
              <a:lnSpc>
                <a:spcPct val="125000"/>
              </a:lnSpc>
            </a:pPr>
            <a:r>
              <a:rPr lang="zh-TW" altLang="en-US" sz="2800" dirty="0"/>
              <a:t>鑑於轉移注意力所需的時間隨著年齡的增長而增加（</a:t>
            </a:r>
            <a:r>
              <a:rPr lang="en-US" altLang="zh-TW" sz="2800" dirty="0" err="1"/>
              <a:t>Zanto</a:t>
            </a:r>
            <a:r>
              <a:rPr lang="en-US" altLang="zh-TW" sz="2800" dirty="0"/>
              <a:t> &amp;</a:t>
            </a:r>
            <a:r>
              <a:rPr lang="zh-TW" altLang="en-US" sz="2800" dirty="0"/>
              <a:t> </a:t>
            </a:r>
            <a:r>
              <a:rPr lang="en-US" altLang="zh-TW" sz="2800" dirty="0"/>
              <a:t>Gazzaley, 2014 </a:t>
            </a:r>
            <a:r>
              <a:rPr lang="zh-TW" altLang="en-US" sz="2800" dirty="0"/>
              <a:t>），這種與駕駛無關的活動參與對收購績效的不利影響可能會隨著年齡的增長而進一步加劇。</a:t>
            </a:r>
            <a:endParaRPr lang="en-US" altLang="zh-TW" sz="2800" dirty="0"/>
          </a:p>
          <a:p>
            <a:pPr>
              <a:lnSpc>
                <a:spcPct val="125000"/>
              </a:lnSpc>
            </a:pPr>
            <a:endParaRPr lang="en-US" altLang="zh-TW" sz="2400" dirty="0"/>
          </a:p>
        </p:txBody>
      </p:sp>
    </p:spTree>
    <p:extLst>
      <p:ext uri="{BB962C8B-B14F-4D97-AF65-F5344CB8AC3E}">
        <p14:creationId xmlns:p14="http://schemas.microsoft.com/office/powerpoint/2010/main" val="196563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a:t>Introduction-</a:t>
            </a:r>
            <a:r>
              <a:rPr lang="zh-TW" altLang="en-US" dirty="0"/>
              <a:t>非駕駛相關任務</a:t>
            </a:r>
          </a:p>
        </p:txBody>
      </p:sp>
      <p:sp>
        <p:nvSpPr>
          <p:cNvPr id="3" name="內容版面配置區 2"/>
          <p:cNvSpPr>
            <a:spLocks noGrp="1"/>
          </p:cNvSpPr>
          <p:nvPr>
            <p:ph idx="1"/>
          </p:nvPr>
        </p:nvSpPr>
        <p:spPr/>
        <p:txBody>
          <a:bodyPr>
            <a:normAutofit lnSpcReduction="10000"/>
          </a:bodyPr>
          <a:lstStyle/>
          <a:p>
            <a:pPr>
              <a:lnSpc>
                <a:spcPct val="125000"/>
              </a:lnSpc>
            </a:pPr>
            <a:r>
              <a:rPr lang="zh-TW" altLang="en-US" sz="2400" dirty="0"/>
              <a:t>米勒 </a:t>
            </a:r>
            <a:r>
              <a:rPr lang="en-US" altLang="zh-TW" sz="2400" dirty="0"/>
              <a:t>et al.,(2015)</a:t>
            </a:r>
            <a:r>
              <a:rPr lang="zh-TW" altLang="en-US" sz="2400" dirty="0"/>
              <a:t>當駕駛員在模擬自動駕駛期間被要求監督車輛系統時，觀察到明顯的困倦。當駕駛員從事與駕駛無關的活動（例如閱讀文本或看電影）時，</a:t>
            </a:r>
            <a:r>
              <a:rPr lang="zh-TW" altLang="en-US" sz="2400" b="1" dirty="0"/>
              <a:t>困倦程度會大大減輕</a:t>
            </a:r>
            <a:r>
              <a:rPr lang="zh-TW" altLang="en-US" sz="2400" dirty="0"/>
              <a:t>。</a:t>
            </a:r>
            <a:endParaRPr lang="en-US" altLang="zh-TW" sz="2400" dirty="0"/>
          </a:p>
          <a:p>
            <a:pPr>
              <a:lnSpc>
                <a:spcPct val="125000"/>
              </a:lnSpc>
            </a:pPr>
            <a:r>
              <a:rPr lang="zh-TW" altLang="en-US" sz="2400" dirty="0"/>
              <a:t>未發現參與這些與駕駛無關的活動會損害駕駛員接管車輛控制權時的表現（</a:t>
            </a:r>
            <a:r>
              <a:rPr lang="en-US" altLang="zh-TW" sz="2400" dirty="0"/>
              <a:t>Miller et</a:t>
            </a:r>
            <a:r>
              <a:rPr lang="zh-TW" altLang="en-US" sz="2400" dirty="0"/>
              <a:t> </a:t>
            </a:r>
            <a:r>
              <a:rPr lang="en-US" altLang="zh-TW" sz="2400" dirty="0"/>
              <a:t>al.,</a:t>
            </a:r>
            <a:r>
              <a:rPr lang="zh-TW" altLang="en-US" sz="2400" dirty="0"/>
              <a:t> </a:t>
            </a:r>
            <a:r>
              <a:rPr lang="en-US" altLang="zh-TW" sz="2400" dirty="0"/>
              <a:t>2015 </a:t>
            </a:r>
            <a:r>
              <a:rPr lang="zh-TW" altLang="en-US" sz="2400" dirty="0"/>
              <a:t>）。</a:t>
            </a:r>
            <a:endParaRPr lang="en-US" altLang="zh-TW" sz="2400" dirty="0"/>
          </a:p>
          <a:p>
            <a:pPr>
              <a:lnSpc>
                <a:spcPct val="125000"/>
              </a:lnSpc>
            </a:pPr>
            <a:r>
              <a:rPr lang="zh-TW" altLang="en-US" sz="2400" dirty="0"/>
              <a:t>由於腦力負荷、駕駛員無聊、警覺性和駕駛表現之間錯綜複雜的相互作用，不清楚非駕駛相關活動如何影響有條件自動化的駕駛，或者年輕和年長駕駛員之間的影響是否不同。</a:t>
            </a:r>
            <a:endParaRPr lang="en-US" altLang="zh-TW" sz="2400" dirty="0"/>
          </a:p>
        </p:txBody>
      </p:sp>
    </p:spTree>
    <p:extLst>
      <p:ext uri="{BB962C8B-B14F-4D97-AF65-F5344CB8AC3E}">
        <p14:creationId xmlns:p14="http://schemas.microsoft.com/office/powerpoint/2010/main" val="340908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a:t>Introduction-</a:t>
            </a:r>
            <a:r>
              <a:rPr lang="zh-TW" altLang="en-US" dirty="0"/>
              <a:t>目的</a:t>
            </a:r>
          </a:p>
        </p:txBody>
      </p:sp>
      <p:sp>
        <p:nvSpPr>
          <p:cNvPr id="3" name="內容版面配置區 2"/>
          <p:cNvSpPr>
            <a:spLocks noGrp="1"/>
          </p:cNvSpPr>
          <p:nvPr>
            <p:ph idx="1"/>
          </p:nvPr>
        </p:nvSpPr>
        <p:spPr>
          <a:xfrm>
            <a:off x="179512" y="1600200"/>
            <a:ext cx="8856984" cy="4525963"/>
          </a:xfrm>
        </p:spPr>
        <p:txBody>
          <a:bodyPr>
            <a:normAutofit fontScale="92500"/>
          </a:bodyPr>
          <a:lstStyle/>
          <a:p>
            <a:pPr>
              <a:lnSpc>
                <a:spcPct val="125000"/>
              </a:lnSpc>
            </a:pPr>
            <a:r>
              <a:rPr lang="zh-TW" altLang="en-US" sz="2400" dirty="0"/>
              <a:t>探討自動駕駛性能在年齡的差異（年齡對駕駛結果測量的主要影響），還要關注年齡對自動駕駛汽車設計參數（接管通知間隔）的影響，在各種自動駕駛情況下當駕駛員進行次要活動與沒有活動時）</a:t>
            </a:r>
            <a:endParaRPr lang="en-US" altLang="zh-TW" sz="2400" dirty="0"/>
          </a:p>
          <a:p>
            <a:pPr>
              <a:lnSpc>
                <a:spcPct val="125000"/>
              </a:lnSpc>
            </a:pPr>
            <a:r>
              <a:rPr lang="zh-TW" altLang="en-US" sz="2400" dirty="0"/>
              <a:t>本研究檢查：</a:t>
            </a:r>
            <a:endParaRPr lang="en-US" altLang="zh-TW" sz="2400" dirty="0"/>
          </a:p>
          <a:p>
            <a:pPr marL="0" indent="0">
              <a:lnSpc>
                <a:spcPct val="125000"/>
              </a:lnSpc>
              <a:buNone/>
            </a:pPr>
            <a:r>
              <a:rPr lang="en-US" altLang="zh-TW" sz="2400" dirty="0"/>
              <a:t>1) </a:t>
            </a:r>
            <a:r>
              <a:rPr lang="zh-TW" altLang="en-US" sz="2400" dirty="0"/>
              <a:t>年輕和年長的駕駛員在有條件的自動化駕駛期間是否表現出</a:t>
            </a:r>
            <a:r>
              <a:rPr lang="zh-TW" altLang="en-US" sz="2400" b="1" dirty="0"/>
              <a:t>不同程度的非駕駛相關活動的自願參與。</a:t>
            </a:r>
            <a:endParaRPr lang="en-US" altLang="zh-TW" sz="2400" b="1" dirty="0"/>
          </a:p>
          <a:p>
            <a:pPr marL="0" indent="0">
              <a:lnSpc>
                <a:spcPct val="125000"/>
              </a:lnSpc>
              <a:buNone/>
            </a:pPr>
            <a:r>
              <a:rPr lang="en-US" altLang="zh-TW" sz="2400" dirty="0"/>
              <a:t>2) </a:t>
            </a:r>
            <a:r>
              <a:rPr lang="zh-TW" altLang="en-US" sz="2400" dirty="0"/>
              <a:t>參與非駕駛相關活動的不同程度是否會影響年輕和年長司機的接管績效。 </a:t>
            </a:r>
            <a:endParaRPr lang="en-US" altLang="zh-TW" sz="2400" dirty="0"/>
          </a:p>
          <a:p>
            <a:pPr marL="0" indent="0">
              <a:lnSpc>
                <a:spcPct val="125000"/>
              </a:lnSpc>
              <a:buNone/>
            </a:pPr>
            <a:r>
              <a:rPr lang="en-US" altLang="zh-TW" sz="2400" dirty="0"/>
              <a:t>3) </a:t>
            </a:r>
            <a:r>
              <a:rPr lang="zh-TW" altLang="en-US" sz="2400" dirty="0"/>
              <a:t>活動參與度高或低的年輕和年長司機是否受益於短或長的接管通知間隔。</a:t>
            </a:r>
            <a:endParaRPr lang="en-US" altLang="zh-TW" sz="2400" dirty="0"/>
          </a:p>
        </p:txBody>
      </p:sp>
    </p:spTree>
    <p:extLst>
      <p:ext uri="{BB962C8B-B14F-4D97-AF65-F5344CB8AC3E}">
        <p14:creationId xmlns:p14="http://schemas.microsoft.com/office/powerpoint/2010/main" val="313957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a:t>Method-</a:t>
            </a:r>
            <a:r>
              <a:rPr lang="zh-TW" altLang="en-US" sz="3600" dirty="0"/>
              <a:t>參與者</a:t>
            </a:r>
            <a:endParaRPr lang="zh-TW" altLang="en-US" sz="4000" dirty="0"/>
          </a:p>
        </p:txBody>
      </p:sp>
      <p:sp>
        <p:nvSpPr>
          <p:cNvPr id="3" name="內容版面配置區 2"/>
          <p:cNvSpPr>
            <a:spLocks noGrp="1"/>
          </p:cNvSpPr>
          <p:nvPr>
            <p:ph idx="1"/>
          </p:nvPr>
        </p:nvSpPr>
        <p:spPr>
          <a:xfrm>
            <a:off x="457200" y="1600200"/>
            <a:ext cx="8216900" cy="4853136"/>
          </a:xfrm>
        </p:spPr>
        <p:txBody>
          <a:bodyPr>
            <a:normAutofit/>
          </a:bodyPr>
          <a:lstStyle/>
          <a:p>
            <a:pPr>
              <a:lnSpc>
                <a:spcPct val="145000"/>
              </a:lnSpc>
            </a:pPr>
            <a:r>
              <a:rPr lang="en-US" altLang="zh-TW" sz="2500" dirty="0"/>
              <a:t>18 </a:t>
            </a:r>
            <a:r>
              <a:rPr lang="zh-TW" altLang="en-US" sz="2500" dirty="0"/>
              <a:t>名老年參與者（年齡範圍：</a:t>
            </a:r>
            <a:r>
              <a:rPr lang="en-US" altLang="zh-TW" sz="2500" dirty="0"/>
              <a:t>62-81 </a:t>
            </a:r>
            <a:r>
              <a:rPr lang="zh-TW" altLang="en-US" sz="2500" dirty="0"/>
              <a:t>歲，平均年齡：</a:t>
            </a:r>
            <a:r>
              <a:rPr lang="en-US" altLang="zh-TW" sz="2500" dirty="0"/>
              <a:t>70.4 </a:t>
            </a:r>
            <a:r>
              <a:rPr lang="zh-TW" altLang="en-US" sz="2500" dirty="0"/>
              <a:t>歲，</a:t>
            </a:r>
            <a:r>
              <a:rPr lang="en-US" altLang="zh-TW" sz="2500" dirty="0"/>
              <a:t>11 </a:t>
            </a:r>
            <a:r>
              <a:rPr lang="zh-TW" altLang="en-US" sz="2500" dirty="0"/>
              <a:t>名男性，</a:t>
            </a:r>
            <a:r>
              <a:rPr lang="en-US" altLang="zh-TW" sz="2500" dirty="0"/>
              <a:t>7 </a:t>
            </a:r>
            <a:r>
              <a:rPr lang="zh-TW" altLang="en-US" sz="2500" dirty="0"/>
              <a:t>名女性）</a:t>
            </a:r>
            <a:endParaRPr lang="en-US" altLang="zh-TW" sz="2500" dirty="0"/>
          </a:p>
          <a:p>
            <a:pPr>
              <a:lnSpc>
                <a:spcPct val="145000"/>
              </a:lnSpc>
            </a:pPr>
            <a:r>
              <a:rPr lang="en-US" altLang="zh-TW" sz="2500" dirty="0"/>
              <a:t>17 </a:t>
            </a:r>
            <a:r>
              <a:rPr lang="zh-TW" altLang="en-US" sz="2500" dirty="0"/>
              <a:t>名年輕參與者（年齡範圍：</a:t>
            </a:r>
            <a:r>
              <a:rPr lang="en-US" altLang="zh-TW" sz="2500" dirty="0"/>
              <a:t>18-35 </a:t>
            </a:r>
            <a:r>
              <a:rPr lang="zh-TW" altLang="en-US" sz="2500" dirty="0"/>
              <a:t>歲，平均年齡：</a:t>
            </a:r>
            <a:r>
              <a:rPr lang="en-US" altLang="zh-TW" sz="2500" dirty="0"/>
              <a:t>19.9 </a:t>
            </a:r>
            <a:r>
              <a:rPr lang="zh-TW" altLang="en-US" sz="2500" dirty="0"/>
              <a:t>歲，</a:t>
            </a:r>
            <a:r>
              <a:rPr lang="en-US" altLang="zh-TW" sz="2500" dirty="0"/>
              <a:t>11 </a:t>
            </a:r>
            <a:r>
              <a:rPr lang="zh-TW" altLang="en-US" sz="2500" dirty="0"/>
              <a:t>名男性，</a:t>
            </a:r>
            <a:r>
              <a:rPr lang="en-US" altLang="zh-TW" sz="2500" dirty="0"/>
              <a:t>6 </a:t>
            </a:r>
            <a:r>
              <a:rPr lang="zh-TW" altLang="en-US" sz="2500" dirty="0"/>
              <a:t>名女性）</a:t>
            </a:r>
            <a:endParaRPr lang="en-US" altLang="zh-TW" sz="2500" dirty="0"/>
          </a:p>
          <a:p>
            <a:pPr>
              <a:lnSpc>
                <a:spcPct val="145000"/>
              </a:lnSpc>
            </a:pPr>
            <a:r>
              <a:rPr lang="zh-TW" altLang="en-US" sz="2500" dirty="0"/>
              <a:t>參與者的視力或矯正視力正常，持有有效駕照，駕駛頻率至少每周開車一次。</a:t>
            </a:r>
            <a:endParaRPr lang="en-US" altLang="zh-TW" sz="2500" dirty="0"/>
          </a:p>
          <a:p>
            <a:pPr>
              <a:lnSpc>
                <a:spcPct val="145000"/>
              </a:lnSpc>
            </a:pPr>
            <a:r>
              <a:rPr lang="zh-TW" altLang="en-US" sz="2500" dirty="0"/>
              <a:t>老參與者的報酬為每小時 </a:t>
            </a:r>
            <a:r>
              <a:rPr lang="en-US" altLang="zh-TW" sz="2500" dirty="0"/>
              <a:t>12 </a:t>
            </a:r>
            <a:r>
              <a:rPr lang="zh-TW" altLang="en-US" sz="2500" dirty="0"/>
              <a:t>美元。</a:t>
            </a:r>
          </a:p>
        </p:txBody>
      </p:sp>
    </p:spTree>
    <p:extLst>
      <p:ext uri="{BB962C8B-B14F-4D97-AF65-F5344CB8AC3E}">
        <p14:creationId xmlns:p14="http://schemas.microsoft.com/office/powerpoint/2010/main" val="362212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a:t>Method-</a:t>
            </a:r>
            <a:r>
              <a:rPr lang="zh-TW" altLang="en-US" sz="3600" dirty="0"/>
              <a:t>儀器</a:t>
            </a:r>
            <a:endParaRPr lang="zh-TW" altLang="en-US" sz="4000" dirty="0"/>
          </a:p>
        </p:txBody>
      </p:sp>
      <p:sp>
        <p:nvSpPr>
          <p:cNvPr id="3" name="內容版面配置區 2"/>
          <p:cNvSpPr>
            <a:spLocks noGrp="1"/>
          </p:cNvSpPr>
          <p:nvPr>
            <p:ph idx="1"/>
          </p:nvPr>
        </p:nvSpPr>
        <p:spPr>
          <a:xfrm>
            <a:off x="457200" y="1600200"/>
            <a:ext cx="8216900" cy="4853136"/>
          </a:xfrm>
        </p:spPr>
        <p:txBody>
          <a:bodyPr>
            <a:normAutofit/>
          </a:bodyPr>
          <a:lstStyle/>
          <a:p>
            <a:pPr>
              <a:lnSpc>
                <a:spcPct val="125000"/>
              </a:lnSpc>
            </a:pPr>
            <a:r>
              <a:rPr lang="zh-TW" altLang="en-US" sz="2400" dirty="0"/>
              <a:t>使用 </a:t>
            </a:r>
            <a:r>
              <a:rPr lang="en-US" altLang="zh-TW" sz="2400" dirty="0"/>
              <a:t>STISIM Drive 3 </a:t>
            </a:r>
            <a:r>
              <a:rPr lang="zh-TW" altLang="en-US" sz="2400" dirty="0"/>
              <a:t>的控制台版本完成了實驗，該版本由方向盤、駕駛踏板和駕駛員座椅組成。</a:t>
            </a:r>
            <a:endParaRPr lang="en-US" altLang="zh-TW" sz="2400" dirty="0"/>
          </a:p>
          <a:p>
            <a:pPr>
              <a:lnSpc>
                <a:spcPct val="125000"/>
              </a:lnSpc>
            </a:pPr>
            <a:r>
              <a:rPr lang="zh-TW" altLang="en-US" sz="2400" dirty="0"/>
              <a:t>駕駛模擬使用三個相鄰的 </a:t>
            </a:r>
            <a:r>
              <a:rPr lang="en-US" altLang="zh-TW" sz="2400" dirty="0"/>
              <a:t>42 </a:t>
            </a:r>
            <a:r>
              <a:rPr lang="zh-TW" altLang="en-US" sz="2400" dirty="0"/>
              <a:t>英寸電視屏幕顯示，擴展了 </a:t>
            </a:r>
            <a:r>
              <a:rPr lang="en-US" altLang="zh-TW" sz="2400" dirty="0"/>
              <a:t>135° </a:t>
            </a:r>
            <a:r>
              <a:rPr lang="zh-TW" altLang="en-US" sz="2400" dirty="0"/>
              <a:t>的視野（圖 </a:t>
            </a:r>
            <a:r>
              <a:rPr lang="en-US" altLang="zh-TW" sz="2400" dirty="0"/>
              <a:t>1a</a:t>
            </a:r>
            <a:r>
              <a:rPr lang="zh-TW" altLang="en-US" sz="2400" dirty="0"/>
              <a:t>）。</a:t>
            </a:r>
            <a:endParaRPr lang="en-US" altLang="zh-TW" sz="2400" dirty="0"/>
          </a:p>
          <a:p>
            <a:pPr>
              <a:lnSpc>
                <a:spcPct val="125000"/>
              </a:lnSpc>
            </a:pPr>
            <a:r>
              <a:rPr lang="zh-TW" altLang="en-US" sz="2400" dirty="0"/>
              <a:t>圖形以 </a:t>
            </a:r>
            <a:r>
              <a:rPr lang="en-US" altLang="zh-TW" sz="2400" dirty="0"/>
              <a:t>1920  × 1080 </a:t>
            </a:r>
            <a:r>
              <a:rPr lang="zh-TW" altLang="en-US" sz="2400" dirty="0"/>
              <a:t>像素的分辨率呈現在每個顯示器上，並以 </a:t>
            </a:r>
            <a:r>
              <a:rPr lang="en-US" altLang="zh-TW" sz="2400" dirty="0"/>
              <a:t>60 Hz</a:t>
            </a:r>
            <a:r>
              <a:rPr lang="zh-TW" altLang="en-US" sz="2400" dirty="0"/>
              <a:t>的速率記錄駕駛性能指標。</a:t>
            </a:r>
          </a:p>
        </p:txBody>
      </p:sp>
      <p:pic>
        <p:nvPicPr>
          <p:cNvPr id="4" name="圖片 3">
            <a:extLst>
              <a:ext uri="{FF2B5EF4-FFF2-40B4-BE49-F238E27FC236}">
                <a16:creationId xmlns:a16="http://schemas.microsoft.com/office/drawing/2014/main" id="{157F92F7-E2D0-4EC1-A9E1-F517E8497F19}"/>
              </a:ext>
            </a:extLst>
          </p:cNvPr>
          <p:cNvPicPr>
            <a:picLocks noChangeAspect="1"/>
          </p:cNvPicPr>
          <p:nvPr/>
        </p:nvPicPr>
        <p:blipFill>
          <a:blip r:embed="rId2"/>
          <a:stretch>
            <a:fillRect/>
          </a:stretch>
        </p:blipFill>
        <p:spPr>
          <a:xfrm>
            <a:off x="946528" y="4581128"/>
            <a:ext cx="7250944" cy="2213175"/>
          </a:xfrm>
          <a:prstGeom prst="rect">
            <a:avLst/>
          </a:prstGeom>
        </p:spPr>
      </p:pic>
    </p:spTree>
    <p:extLst>
      <p:ext uri="{BB962C8B-B14F-4D97-AF65-F5344CB8AC3E}">
        <p14:creationId xmlns:p14="http://schemas.microsoft.com/office/powerpoint/2010/main" val="127008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77736"/>
          </a:xfrm>
          <a:solidFill>
            <a:schemeClr val="accent6">
              <a:lumMod val="60000"/>
              <a:lumOff val="40000"/>
            </a:schemeClr>
          </a:solidFill>
        </p:spPr>
        <p:txBody>
          <a:bodyPr>
            <a:normAutofit/>
          </a:bodyPr>
          <a:lstStyle/>
          <a:p>
            <a:r>
              <a:rPr lang="en-US" altLang="zh-TW" sz="4000" dirty="0"/>
              <a:t>Method-</a:t>
            </a:r>
            <a:r>
              <a:rPr lang="zh-TW" altLang="en-US" sz="3600" dirty="0"/>
              <a:t>駕駛場景</a:t>
            </a:r>
            <a:endParaRPr lang="zh-TW" altLang="en-US" sz="4000" dirty="0"/>
          </a:p>
        </p:txBody>
      </p:sp>
      <p:pic>
        <p:nvPicPr>
          <p:cNvPr id="4" name="圖片 3">
            <a:extLst>
              <a:ext uri="{FF2B5EF4-FFF2-40B4-BE49-F238E27FC236}">
                <a16:creationId xmlns:a16="http://schemas.microsoft.com/office/drawing/2014/main" id="{29E88C44-310A-48EA-B5F0-95B44E948753}"/>
              </a:ext>
            </a:extLst>
          </p:cNvPr>
          <p:cNvPicPr>
            <a:picLocks noChangeAspect="1"/>
          </p:cNvPicPr>
          <p:nvPr/>
        </p:nvPicPr>
        <p:blipFill>
          <a:blip r:embed="rId3"/>
          <a:stretch>
            <a:fillRect/>
          </a:stretch>
        </p:blipFill>
        <p:spPr>
          <a:xfrm>
            <a:off x="449309" y="1796474"/>
            <a:ext cx="8355572" cy="4944894"/>
          </a:xfrm>
          <a:prstGeom prst="rect">
            <a:avLst/>
          </a:prstGeom>
        </p:spPr>
      </p:pic>
      <p:sp>
        <p:nvSpPr>
          <p:cNvPr id="5" name="矩形 4">
            <a:extLst>
              <a:ext uri="{FF2B5EF4-FFF2-40B4-BE49-F238E27FC236}">
                <a16:creationId xmlns:a16="http://schemas.microsoft.com/office/drawing/2014/main" id="{0A8A980D-AAFA-417B-B317-0AB58AEC9D01}"/>
              </a:ext>
            </a:extLst>
          </p:cNvPr>
          <p:cNvSpPr/>
          <p:nvPr/>
        </p:nvSpPr>
        <p:spPr>
          <a:xfrm>
            <a:off x="1403648" y="1436434"/>
            <a:ext cx="1296144" cy="720080"/>
          </a:xfrm>
          <a:prstGeom prst="rect">
            <a:avLst/>
          </a:prstGeom>
          <a:solidFill>
            <a:srgbClr val="E2E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微軟正黑體" panose="020B0604030504040204" pitchFamily="34" charset="-120"/>
                <a:ea typeface="微軟正黑體" panose="020B0604030504040204" pitchFamily="34" charset="-120"/>
              </a:rPr>
              <a:t>灰色音符：開始自動駕駛</a:t>
            </a:r>
          </a:p>
        </p:txBody>
      </p:sp>
      <p:sp>
        <p:nvSpPr>
          <p:cNvPr id="6" name="矩形 5">
            <a:extLst>
              <a:ext uri="{FF2B5EF4-FFF2-40B4-BE49-F238E27FC236}">
                <a16:creationId xmlns:a16="http://schemas.microsoft.com/office/drawing/2014/main" id="{84E91B70-74CB-480E-B33D-4C42E15474BA}"/>
              </a:ext>
            </a:extLst>
          </p:cNvPr>
          <p:cNvSpPr/>
          <p:nvPr/>
        </p:nvSpPr>
        <p:spPr>
          <a:xfrm>
            <a:off x="2267744" y="3429000"/>
            <a:ext cx="1296144" cy="720080"/>
          </a:xfrm>
          <a:prstGeom prst="rect">
            <a:avLst/>
          </a:prstGeom>
          <a:solidFill>
            <a:srgbClr val="03B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微軟正黑體" panose="020B0604030504040204" pitchFamily="34" charset="-120"/>
                <a:ea typeface="微軟正黑體" panose="020B0604030504040204" pitchFamily="34" charset="-120"/>
              </a:rPr>
              <a:t>綠色音符：接管通知發出</a:t>
            </a:r>
          </a:p>
        </p:txBody>
      </p:sp>
      <p:cxnSp>
        <p:nvCxnSpPr>
          <p:cNvPr id="8" name="接點: 肘形 7">
            <a:extLst>
              <a:ext uri="{FF2B5EF4-FFF2-40B4-BE49-F238E27FC236}">
                <a16:creationId xmlns:a16="http://schemas.microsoft.com/office/drawing/2014/main" id="{CB31AD45-010C-409F-89F1-F1A9B108C13D}"/>
              </a:ext>
            </a:extLst>
          </p:cNvPr>
          <p:cNvCxnSpPr>
            <a:cxnSpLocks/>
          </p:cNvCxnSpPr>
          <p:nvPr/>
        </p:nvCxnSpPr>
        <p:spPr>
          <a:xfrm rot="16200000" flipH="1">
            <a:off x="1680462" y="2402555"/>
            <a:ext cx="814527" cy="360039"/>
          </a:xfrm>
          <a:prstGeom prst="bentConnector3">
            <a:avLst>
              <a:gd name="adj1" fmla="val 9795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接點: 肘形 27">
            <a:extLst>
              <a:ext uri="{FF2B5EF4-FFF2-40B4-BE49-F238E27FC236}">
                <a16:creationId xmlns:a16="http://schemas.microsoft.com/office/drawing/2014/main" id="{E4F43A76-3143-4B63-BD60-2351EC1CD7C6}"/>
              </a:ext>
            </a:extLst>
          </p:cNvPr>
          <p:cNvCxnSpPr>
            <a:cxnSpLocks/>
          </p:cNvCxnSpPr>
          <p:nvPr/>
        </p:nvCxnSpPr>
        <p:spPr>
          <a:xfrm rot="5400000" flipH="1" flipV="1">
            <a:off x="2480211" y="3065404"/>
            <a:ext cx="439163" cy="288032"/>
          </a:xfrm>
          <a:prstGeom prst="bentConnector3">
            <a:avLst>
              <a:gd name="adj1" fmla="val 10053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接點: 肘形 32">
            <a:extLst>
              <a:ext uri="{FF2B5EF4-FFF2-40B4-BE49-F238E27FC236}">
                <a16:creationId xmlns:a16="http://schemas.microsoft.com/office/drawing/2014/main" id="{CCE0F270-0F33-4BE2-A258-74845D4A3CBD}"/>
              </a:ext>
            </a:extLst>
          </p:cNvPr>
          <p:cNvCxnSpPr>
            <a:cxnSpLocks/>
          </p:cNvCxnSpPr>
          <p:nvPr/>
        </p:nvCxnSpPr>
        <p:spPr>
          <a:xfrm rot="16200000" flipH="1">
            <a:off x="4223201" y="2046838"/>
            <a:ext cx="457256" cy="335722"/>
          </a:xfrm>
          <a:prstGeom prst="bentConnector3">
            <a:avLst>
              <a:gd name="adj1" fmla="val 9853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ED4CF2A0-B9BC-4518-A495-80CBF7B2DABF}"/>
              </a:ext>
            </a:extLst>
          </p:cNvPr>
          <p:cNvSpPr/>
          <p:nvPr/>
        </p:nvSpPr>
        <p:spPr>
          <a:xfrm>
            <a:off x="3851920" y="1265991"/>
            <a:ext cx="1296144" cy="720080"/>
          </a:xfrm>
          <a:prstGeom prst="rect">
            <a:avLst/>
          </a:prstGeom>
          <a:solidFill>
            <a:srgbClr val="03B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微軟正黑體" panose="020B0604030504040204" pitchFamily="34" charset="-120"/>
                <a:ea typeface="微軟正黑體" panose="020B0604030504040204" pitchFamily="34" charset="-120"/>
              </a:rPr>
              <a:t>綠色斜線：接管區域</a:t>
            </a:r>
          </a:p>
        </p:txBody>
      </p:sp>
      <p:sp>
        <p:nvSpPr>
          <p:cNvPr id="38" name="矩形 37">
            <a:extLst>
              <a:ext uri="{FF2B5EF4-FFF2-40B4-BE49-F238E27FC236}">
                <a16:creationId xmlns:a16="http://schemas.microsoft.com/office/drawing/2014/main" id="{3968655D-8D7D-4D7B-8C4C-791AE8DCD6C5}"/>
              </a:ext>
            </a:extLst>
          </p:cNvPr>
          <p:cNvSpPr/>
          <p:nvPr/>
        </p:nvSpPr>
        <p:spPr>
          <a:xfrm>
            <a:off x="2915816" y="2564904"/>
            <a:ext cx="304795" cy="307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D91EEE7F-D212-4557-B3AB-A0CA57682BCF}"/>
              </a:ext>
            </a:extLst>
          </p:cNvPr>
          <p:cNvSpPr/>
          <p:nvPr/>
        </p:nvSpPr>
        <p:spPr>
          <a:xfrm>
            <a:off x="4283968" y="2556944"/>
            <a:ext cx="360039" cy="307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a16="http://schemas.microsoft.com/office/drawing/2014/main" id="{AA0BC406-C3C6-43AF-AB4C-61A2065DFB04}"/>
              </a:ext>
            </a:extLst>
          </p:cNvPr>
          <p:cNvSpPr/>
          <p:nvPr/>
        </p:nvSpPr>
        <p:spPr>
          <a:xfrm>
            <a:off x="3763628" y="2564904"/>
            <a:ext cx="448332" cy="307671"/>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C7156B97-F4F3-452D-87C2-630ECB4E3EDD}"/>
              </a:ext>
            </a:extLst>
          </p:cNvPr>
          <p:cNvSpPr/>
          <p:nvPr/>
        </p:nvSpPr>
        <p:spPr>
          <a:xfrm>
            <a:off x="5245206" y="2564903"/>
            <a:ext cx="448332" cy="307671"/>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8564320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3283</TotalTime>
  <Words>3436</Words>
  <Application>Microsoft Office PowerPoint</Application>
  <PresentationFormat>如螢幕大小 (4:3)</PresentationFormat>
  <Paragraphs>121</Paragraphs>
  <Slides>22</Slides>
  <Notes>11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微軟正黑體</vt:lpstr>
      <vt:lpstr>新細明體</vt:lpstr>
      <vt:lpstr>Arial</vt:lpstr>
      <vt:lpstr>Bradley Hand ITC</vt:lpstr>
      <vt:lpstr>Calibri</vt:lpstr>
      <vt:lpstr>Wingdings</vt:lpstr>
      <vt:lpstr>Office 佈景主題</vt:lpstr>
      <vt:lpstr>PowerPoint 簡報</vt:lpstr>
      <vt:lpstr>Introduction</vt:lpstr>
      <vt:lpstr>Introduction-老化和駕駛</vt:lpstr>
      <vt:lpstr>Introduction-接管通知間隔</vt:lpstr>
      <vt:lpstr>Introduction-非駕駛相關任務</vt:lpstr>
      <vt:lpstr>Introduction-目的</vt:lpstr>
      <vt:lpstr>Method-參與者</vt:lpstr>
      <vt:lpstr>Method-儀器</vt:lpstr>
      <vt:lpstr>Method-駕駛場景</vt:lpstr>
      <vt:lpstr>Method-駕駛場景</vt:lpstr>
      <vt:lpstr>Method-駕駛場景</vt:lpstr>
      <vt:lpstr>Method-非駕駛相關任務</vt:lpstr>
      <vt:lpstr>Method-實驗設計和程序</vt:lpstr>
      <vt:lpstr>Results-NDRT視線離開道路</vt:lpstr>
      <vt:lpstr>Results-自動駕駛接管中的車輛性能 -速度</vt:lpstr>
      <vt:lpstr>Results-車道位置</vt:lpstr>
      <vt:lpstr>Results-剎車輸入</vt:lpstr>
      <vt:lpstr>Results-油門輸入</vt:lpstr>
      <vt:lpstr>Results-方向盤角度</vt:lpstr>
      <vt:lpstr>Results-通知響應時間</vt:lpstr>
      <vt:lpstr>Discussion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determines the take-over time? An integrated model approach of driver take-over after automated driving</dc:title>
  <dc:creator>Lizto</dc:creator>
  <cp:lastModifiedBy>林俊佑</cp:lastModifiedBy>
  <cp:revision>95</cp:revision>
  <dcterms:created xsi:type="dcterms:W3CDTF">2016-03-29T06:13:39Z</dcterms:created>
  <dcterms:modified xsi:type="dcterms:W3CDTF">2021-09-14T15:11:21Z</dcterms:modified>
</cp:coreProperties>
</file>